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2" r:id="rId8"/>
    <p:sldId id="261" r:id="rId9"/>
    <p:sldId id="273" r:id="rId10"/>
    <p:sldId id="274" r:id="rId11"/>
    <p:sldId id="275" r:id="rId12"/>
    <p:sldId id="279" r:id="rId13"/>
    <p:sldId id="276" r:id="rId14"/>
    <p:sldId id="277" r:id="rId15"/>
    <p:sldId id="278" r:id="rId16"/>
    <p:sldId id="281" r:id="rId17"/>
    <p:sldId id="280" r:id="rId18"/>
    <p:sldId id="282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50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2804831434905584E-2"/>
          <c:y val="2.4631218246268162E-2"/>
          <c:w val="0.9027291491476187"/>
          <c:h val="0.8727471489332563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Лист2!$B$4</c:f>
              <c:strCache>
                <c:ptCount val="1"/>
                <c:pt idx="0">
                  <c:v>100</c:v>
                </c:pt>
              </c:strCache>
            </c:strRef>
          </c:tx>
          <c:marker>
            <c:symbol val="none"/>
          </c:marker>
          <c:xVal>
            <c:numRef>
              <c:f>Лист2!$A$5:$A$105</c:f>
              <c:numCache>
                <c:formatCode>0%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Лист2!$B$5:$B$105</c:f>
              <c:numCache>
                <c:formatCode>0.0%</c:formatCode>
                <c:ptCount val="101"/>
                <c:pt idx="0">
                  <c:v>2.6342720783174303E-2</c:v>
                </c:pt>
                <c:pt idx="1">
                  <c:v>8.7765378372430758E-2</c:v>
                </c:pt>
                <c:pt idx="2">
                  <c:v>0.11110094280022571</c:v>
                </c:pt>
                <c:pt idx="3">
                  <c:v>0.12843339436642331</c:v>
                </c:pt>
                <c:pt idx="4">
                  <c:v>0.14264273530954255</c:v>
                </c:pt>
                <c:pt idx="5">
                  <c:v>0.15483700696005442</c:v>
                </c:pt>
                <c:pt idx="6">
                  <c:v>0.16558308524665027</c:v>
                </c:pt>
                <c:pt idx="7">
                  <c:v>0.17521751018247236</c:v>
                </c:pt>
                <c:pt idx="8">
                  <c:v>0.1839596273029743</c:v>
                </c:pt>
                <c:pt idx="9">
                  <c:v>0.19196192243069995</c:v>
                </c:pt>
                <c:pt idx="10">
                  <c:v>0.19933554204146908</c:v>
                </c:pt>
                <c:pt idx="11">
                  <c:v>0.2061644937315068</c:v>
                </c:pt>
                <c:pt idx="12">
                  <c:v>0.212514120577703</c:v>
                </c:pt>
                <c:pt idx="13">
                  <c:v>0.2184364428014445</c:v>
                </c:pt>
                <c:pt idx="14">
                  <c:v>0.22397367642608071</c:v>
                </c:pt>
                <c:pt idx="15">
                  <c:v>0.22916063668360123</c:v>
                </c:pt>
                <c:pt idx="16">
                  <c:v>0.23402643032228185</c:v>
                </c:pt>
                <c:pt idx="17">
                  <c:v>0.23859567842442089</c:v>
                </c:pt>
                <c:pt idx="18">
                  <c:v>0.24288941988035895</c:v>
                </c:pt>
                <c:pt idx="19">
                  <c:v>0.24692579197852893</c:v>
                </c:pt>
                <c:pt idx="20">
                  <c:v>0.25072055189305642</c:v>
                </c:pt>
                <c:pt idx="21">
                  <c:v>0.25428748232116666</c:v>
                </c:pt>
                <c:pt idx="22">
                  <c:v>0.2576387112627635</c:v>
                </c:pt>
                <c:pt idx="23">
                  <c:v>0.26078496715684107</c:v>
                </c:pt>
                <c:pt idx="24">
                  <c:v>0.26373578464995739</c:v>
                </c:pt>
                <c:pt idx="25">
                  <c:v>0.26649967217313159</c:v>
                </c:pt>
                <c:pt idx="26">
                  <c:v>0.26908424962410976</c:v>
                </c:pt>
                <c:pt idx="27">
                  <c:v>0.271496362396215</c:v>
                </c:pt>
                <c:pt idx="28">
                  <c:v>0.27374217650556631</c:v>
                </c:pt>
                <c:pt idx="29">
                  <c:v>0.27582725847462525</c:v>
                </c:pt>
                <c:pt idx="30">
                  <c:v>0.27775664281669415</c:v>
                </c:pt>
                <c:pt idx="31">
                  <c:v>0.27953488935423138</c:v>
                </c:pt>
                <c:pt idx="32">
                  <c:v>0.28116613213877489</c:v>
                </c:pt>
                <c:pt idx="33">
                  <c:v>0.28265412138317786</c:v>
                </c:pt>
                <c:pt idx="34">
                  <c:v>0.28400225954012309</c:v>
                </c:pt>
                <c:pt idx="35">
                  <c:v>0.28521363244453701</c:v>
                </c:pt>
                <c:pt idx="36">
                  <c:v>0.28629103626698033</c:v>
                </c:pt>
                <c:pt idx="37">
                  <c:v>0.28723700088958609</c:v>
                </c:pt>
                <c:pt idx="38">
                  <c:v>0.28805381020764875</c:v>
                </c:pt>
                <c:pt idx="39">
                  <c:v>0.28874351977247031</c:v>
                </c:pt>
                <c:pt idx="40">
                  <c:v>0.28930797212000242</c:v>
                </c:pt>
                <c:pt idx="41">
                  <c:v>0.28974881007166825</c:v>
                </c:pt>
                <c:pt idx="42">
                  <c:v>0.29006748824579681</c:v>
                </c:pt>
                <c:pt idx="43">
                  <c:v>0.29026528297827286</c:v>
                </c:pt>
                <c:pt idx="44">
                  <c:v>0.29034330081763438</c:v>
                </c:pt>
                <c:pt idx="45">
                  <c:v>0.29030248573163947</c:v>
                </c:pt>
                <c:pt idx="46">
                  <c:v>0.29014362513823533</c:v>
                </c:pt>
                <c:pt idx="47">
                  <c:v>0.28986735485305176</c:v>
                </c:pt>
                <c:pt idx="48">
                  <c:v>0.28947416302732049</c:v>
                </c:pt>
                <c:pt idx="49">
                  <c:v>0.28896439313393313</c:v>
                </c:pt>
                <c:pt idx="50">
                  <c:v>0.28833824604469555</c:v>
                </c:pt>
                <c:pt idx="51">
                  <c:v>0.28759578122832008</c:v>
                </c:pt>
                <c:pt idx="52">
                  <c:v>0.28673691708593396</c:v>
                </c:pt>
                <c:pt idx="53">
                  <c:v>0.28576143042855329</c:v>
                </c:pt>
                <c:pt idx="54">
                  <c:v>0.28466895508874379</c:v>
                </c:pt>
                <c:pt idx="55">
                  <c:v>0.28345897964625216</c:v>
                </c:pt>
                <c:pt idx="56">
                  <c:v>0.28213084423442852</c:v>
                </c:pt>
                <c:pt idx="57">
                  <c:v>0.28068373638041016</c:v>
                </c:pt>
                <c:pt idx="58">
                  <c:v>0.27911668581692778</c:v>
                </c:pt>
                <c:pt idx="59">
                  <c:v>0.27742855818679124</c:v>
                </c:pt>
                <c:pt idx="60">
                  <c:v>0.27561804754208685</c:v>
                </c:pt>
                <c:pt idx="61">
                  <c:v>0.27368366751828432</c:v>
                </c:pt>
                <c:pt idx="62">
                  <c:v>0.27162374103804382</c:v>
                </c:pt>
                <c:pt idx="63">
                  <c:v>0.26943638836963046</c:v>
                </c:pt>
                <c:pt idx="64">
                  <c:v>0.26711951332934208</c:v>
                </c:pt>
                <c:pt idx="65">
                  <c:v>0.26467078737480426</c:v>
                </c:pt>
                <c:pt idx="66">
                  <c:v>0.26208763128454848</c:v>
                </c:pt>
                <c:pt idx="67">
                  <c:v>0.25936719405662967</c:v>
                </c:pt>
                <c:pt idx="68">
                  <c:v>0.25650632858214967</c:v>
                </c:pt>
                <c:pt idx="69">
                  <c:v>0.25350156355443842</c:v>
                </c:pt>
                <c:pt idx="70">
                  <c:v>0.25034907095616388</c:v>
                </c:pt>
                <c:pt idx="71">
                  <c:v>0.24704462831785326</c:v>
                </c:pt>
                <c:pt idx="72">
                  <c:v>0.24358357475298575</c:v>
                </c:pt>
                <c:pt idx="73">
                  <c:v>0.23996075953444976</c:v>
                </c:pt>
                <c:pt idx="74">
                  <c:v>0.23617048166760732</c:v>
                </c:pt>
                <c:pt idx="75">
                  <c:v>0.23220641851282089</c:v>
                </c:pt>
                <c:pt idx="76">
                  <c:v>0.22806154098188616</c:v>
                </c:pt>
                <c:pt idx="77">
                  <c:v>0.22372801213135388</c:v>
                </c:pt>
                <c:pt idx="78">
                  <c:v>0.21919706503351988</c:v>
                </c:pt>
                <c:pt idx="79">
                  <c:v>0.21445885452400357</c:v>
                </c:pt>
                <c:pt idx="80">
                  <c:v>0.209502275656376</c:v>
                </c:pt>
                <c:pt idx="81">
                  <c:v>0.2043147392167651</c:v>
                </c:pt>
                <c:pt idx="82">
                  <c:v>0.19888189112116475</c:v>
                </c:pt>
                <c:pt idx="83">
                  <c:v>0.19318725739230341</c:v>
                </c:pt>
                <c:pt idx="84">
                  <c:v>0.18721178881151049</c:v>
                </c:pt>
                <c:pt idx="85">
                  <c:v>0.18093326779682969</c:v>
                </c:pt>
                <c:pt idx="86">
                  <c:v>0.17432552204478927</c:v>
                </c:pt>
                <c:pt idx="87">
                  <c:v>0.16735736047293756</c:v>
                </c:pt>
                <c:pt idx="88">
                  <c:v>0.15999109858380139</c:v>
                </c:pt>
                <c:pt idx="89">
                  <c:v>0.15218045598641686</c:v>
                </c:pt>
                <c:pt idx="90">
                  <c:v>0.14386745392291506</c:v>
                </c:pt>
                <c:pt idx="91">
                  <c:v>0.13497763764997389</c:v>
                </c:pt>
                <c:pt idx="92">
                  <c:v>0.12541230611013418</c:v>
                </c:pt>
                <c:pt idx="93">
                  <c:v>0.11503491809349907</c:v>
                </c:pt>
                <c:pt idx="94">
                  <c:v>0.10364472711626371</c:v>
                </c:pt>
                <c:pt idx="95">
                  <c:v>9.0916867803206167E-2</c:v>
                </c:pt>
                <c:pt idx="96">
                  <c:v>7.6222459708634074E-2</c:v>
                </c:pt>
                <c:pt idx="97">
                  <c:v>5.7566668779747178E-2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Лист2!$C$4</c:f>
              <c:strCache>
                <c:ptCount val="1"/>
                <c:pt idx="0">
                  <c:v>200</c:v>
                </c:pt>
              </c:strCache>
            </c:strRef>
          </c:tx>
          <c:marker>
            <c:symbol val="none"/>
          </c:marker>
          <c:xVal>
            <c:numRef>
              <c:f>Лист2!$A$5:$A$105</c:f>
              <c:numCache>
                <c:formatCode>0%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Лист2!$C$5:$C$105</c:f>
              <c:numCache>
                <c:formatCode>0.0%</c:formatCode>
                <c:ptCount val="101"/>
                <c:pt idx="0">
                  <c:v>1.3347160654775612E-2</c:v>
                </c:pt>
                <c:pt idx="1">
                  <c:v>5.6910221236483212E-2</c:v>
                </c:pt>
                <c:pt idx="2">
                  <c:v>7.3657547753323879E-2</c:v>
                </c:pt>
                <c:pt idx="3">
                  <c:v>8.616008692187474E-2</c:v>
                </c:pt>
                <c:pt idx="4">
                  <c:v>9.6447826836476597E-2</c:v>
                </c:pt>
                <c:pt idx="5">
                  <c:v>0.10530386993547895</c:v>
                </c:pt>
                <c:pt idx="6">
                  <c:v>0.11312959258384499</c:v>
                </c:pt>
                <c:pt idx="7">
                  <c:v>0.12016361364641576</c:v>
                </c:pt>
                <c:pt idx="8">
                  <c:v>0.12656162844549179</c:v>
                </c:pt>
                <c:pt idx="9">
                  <c:v>0.13243197175558238</c:v>
                </c:pt>
                <c:pt idx="10">
                  <c:v>0.13785366814288871</c:v>
                </c:pt>
                <c:pt idx="11">
                  <c:v>0.14288648504679718</c:v>
                </c:pt>
                <c:pt idx="12">
                  <c:v>0.14757693688168452</c:v>
                </c:pt>
                <c:pt idx="13">
                  <c:v>0.15196207225200734</c:v>
                </c:pt>
                <c:pt idx="14">
                  <c:v>0.15607197020490532</c:v>
                </c:pt>
                <c:pt idx="15">
                  <c:v>0.15993144622916425</c:v>
                </c:pt>
                <c:pt idx="16">
                  <c:v>0.16356125409674438</c:v>
                </c:pt>
                <c:pt idx="17">
                  <c:v>0.16697895467522791</c:v>
                </c:pt>
                <c:pt idx="18">
                  <c:v>0.17019955811151616</c:v>
                </c:pt>
                <c:pt idx="19">
                  <c:v>0.17323600777427822</c:v>
                </c:pt>
                <c:pt idx="20">
                  <c:v>0.1760995511940204</c:v>
                </c:pt>
                <c:pt idx="21">
                  <c:v>0.17880002869086178</c:v>
                </c:pt>
                <c:pt idx="22">
                  <c:v>0.18134610097927045</c:v>
                </c:pt>
                <c:pt idx="23">
                  <c:v>0.18374543081358638</c:v>
                </c:pt>
                <c:pt idx="24">
                  <c:v>0.186004829524263</c:v>
                </c:pt>
                <c:pt idx="25">
                  <c:v>0.18813037638574867</c:v>
                </c:pt>
                <c:pt idx="26">
                  <c:v>0.19012751671275366</c:v>
                </c:pt>
                <c:pt idx="27">
                  <c:v>0.19200114312180608</c:v>
                </c:pt>
                <c:pt idx="28">
                  <c:v>0.19375566333701788</c:v>
                </c:pt>
                <c:pt idx="29">
                  <c:v>0.19539505714180491</c:v>
                </c:pt>
                <c:pt idx="30">
                  <c:v>0.19692292450028545</c:v>
                </c:pt>
                <c:pt idx="31">
                  <c:v>0.1983425264372109</c:v>
                </c:pt>
                <c:pt idx="32">
                  <c:v>0.19965681993461445</c:v>
                </c:pt>
                <c:pt idx="33">
                  <c:v>0.20086848784942035</c:v>
                </c:pt>
                <c:pt idx="34">
                  <c:v>0.2019799646594182</c:v>
                </c:pt>
                <c:pt idx="35">
                  <c:v>0.20299345869109156</c:v>
                </c:pt>
                <c:pt idx="36">
                  <c:v>0.20391097136144426</c:v>
                </c:pt>
                <c:pt idx="37">
                  <c:v>0.20473431386953636</c:v>
                </c:pt>
                <c:pt idx="38">
                  <c:v>0.20546512169623707</c:v>
                </c:pt>
                <c:pt idx="39">
                  <c:v>0.20610486720842427</c:v>
                </c:pt>
                <c:pt idx="40">
                  <c:v>0.20665487061326565</c:v>
                </c:pt>
                <c:pt idx="41">
                  <c:v>0.20711630946681522</c:v>
                </c:pt>
                <c:pt idx="42">
                  <c:v>0.20749022690702401</c:v>
                </c:pt>
                <c:pt idx="43">
                  <c:v>0.20777753875290683</c:v>
                </c:pt>
                <c:pt idx="44">
                  <c:v>0.20797903958785555</c:v>
                </c:pt>
                <c:pt idx="45">
                  <c:v>0.20809540792501718</c:v>
                </c:pt>
                <c:pt idx="46">
                  <c:v>0.20812721053551514</c:v>
                </c:pt>
                <c:pt idx="47">
                  <c:v>0.20807490600550341</c:v>
                </c:pt>
                <c:pt idx="48">
                  <c:v>0.20793884757509404</c:v>
                </c:pt>
                <c:pt idx="49">
                  <c:v>0.20771928530071795</c:v>
                </c:pt>
                <c:pt idx="50">
                  <c:v>0.20741636757208642</c:v>
                </c:pt>
                <c:pt idx="51">
                  <c:v>0.2070301420053676</c:v>
                </c:pt>
                <c:pt idx="52">
                  <c:v>0.20656055572517587</c:v>
                </c:pt>
                <c:pt idx="53">
                  <c:v>0.20600745503929563</c:v>
                </c:pt>
                <c:pt idx="54">
                  <c:v>0.20537058450146842</c:v>
                </c:pt>
                <c:pt idx="55">
                  <c:v>0.2046495853488704</c:v>
                </c:pt>
                <c:pt idx="56">
                  <c:v>0.20384399329184993</c:v>
                </c:pt>
                <c:pt idx="57">
                  <c:v>0.20295323562386475</c:v>
                </c:pt>
                <c:pt idx="58">
                  <c:v>0.20197662760907201</c:v>
                </c:pt>
                <c:pt idx="59">
                  <c:v>0.20091336809340327</c:v>
                </c:pt>
                <c:pt idx="60">
                  <c:v>0.19976253427183893</c:v>
                </c:pt>
                <c:pt idx="61">
                  <c:v>0.19852307552957965</c:v>
                </c:pt>
                <c:pt idx="62">
                  <c:v>0.19719380625739288</c:v>
                </c:pt>
                <c:pt idx="63">
                  <c:v>0.19577339752097503</c:v>
                </c:pt>
                <c:pt idx="64">
                  <c:v>0.19426036743996417</c:v>
                </c:pt>
                <c:pt idx="65">
                  <c:v>0.19265307010329574</c:v>
                </c:pt>
                <c:pt idx="66">
                  <c:v>0.19094968281271943</c:v>
                </c:pt>
                <c:pt idx="67">
                  <c:v>0.18914819140393443</c:v>
                </c:pt>
                <c:pt idx="68">
                  <c:v>0.18724637334298078</c:v>
                </c:pt>
                <c:pt idx="69">
                  <c:v>0.18524177823164512</c:v>
                </c:pt>
                <c:pt idx="70">
                  <c:v>0.18313170527634612</c:v>
                </c:pt>
                <c:pt idx="71">
                  <c:v>0.18091317717577615</c:v>
                </c:pt>
                <c:pt idx="72">
                  <c:v>0.1785829097575681</c:v>
                </c:pt>
                <c:pt idx="73">
                  <c:v>0.17613727653542233</c:v>
                </c:pt>
                <c:pt idx="74">
                  <c:v>0.17357226715462998</c:v>
                </c:pt>
                <c:pt idx="75">
                  <c:v>0.17088343843085813</c:v>
                </c:pt>
                <c:pt idx="76">
                  <c:v>0.1680658563437524</c:v>
                </c:pt>
                <c:pt idx="77">
                  <c:v>0.16511402689430899</c:v>
                </c:pt>
                <c:pt idx="78">
                  <c:v>0.16202181313173775</c:v>
                </c:pt>
                <c:pt idx="79">
                  <c:v>0.15878233484200716</c:v>
                </c:pt>
                <c:pt idx="80">
                  <c:v>0.15538784627901367</c:v>
                </c:pt>
                <c:pt idx="81">
                  <c:v>0.15182958578008671</c:v>
                </c:pt>
                <c:pt idx="82">
                  <c:v>0.1480975889427818</c:v>
                </c:pt>
                <c:pt idx="83">
                  <c:v>0.14418045394393339</c:v>
                </c:pt>
                <c:pt idx="84">
                  <c:v>0.14006504307138221</c:v>
                </c:pt>
                <c:pt idx="85">
                  <c:v>0.13573609783050705</c:v>
                </c:pt>
                <c:pt idx="86">
                  <c:v>0.13117573477812261</c:v>
                </c:pt>
                <c:pt idx="87">
                  <c:v>0.12636277328854664</c:v>
                </c:pt>
                <c:pt idx="88">
                  <c:v>0.12127182079746769</c:v>
                </c:pt>
                <c:pt idx="89">
                  <c:v>0.11587199835686696</c:v>
                </c:pt>
                <c:pt idx="90">
                  <c:v>0.11012511536649892</c:v>
                </c:pt>
                <c:pt idx="91">
                  <c:v>0.10398296813150787</c:v>
                </c:pt>
                <c:pt idx="92">
                  <c:v>9.7383179305427101E-2</c:v>
                </c:pt>
                <c:pt idx="93">
                  <c:v>9.0242465588415532E-2</c:v>
                </c:pt>
                <c:pt idx="94">
                  <c:v>8.2445032211025671E-2</c:v>
                </c:pt>
                <c:pt idx="95">
                  <c:v>7.382079657237052E-2</c:v>
                </c:pt>
                <c:pt idx="96">
                  <c:v>6.4099248176939141E-2</c:v>
                </c:pt>
                <c:pt idx="97">
                  <c:v>5.2790553348708885E-2</c:v>
                </c:pt>
                <c:pt idx="98">
                  <c:v>3.8724997072832563E-2</c:v>
                </c:pt>
                <c:pt idx="99">
                  <c:v>0</c:v>
                </c:pt>
                <c:pt idx="100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Лист2!$D$4</c:f>
              <c:strCache>
                <c:ptCount val="1"/>
                <c:pt idx="0">
                  <c:v>500</c:v>
                </c:pt>
              </c:strCache>
            </c:strRef>
          </c:tx>
          <c:marker>
            <c:symbol val="none"/>
          </c:marker>
          <c:xVal>
            <c:numRef>
              <c:f>Лист2!$A$5:$A$105</c:f>
              <c:numCache>
                <c:formatCode>0%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Лист2!$D$5:$D$105</c:f>
              <c:numCache>
                <c:formatCode>0.0%</c:formatCode>
                <c:ptCount val="101"/>
                <c:pt idx="0">
                  <c:v>5.3819646298419377E-3</c:v>
                </c:pt>
                <c:pt idx="1">
                  <c:v>3.2800043167807526E-2</c:v>
                </c:pt>
                <c:pt idx="2">
                  <c:v>4.3490650422188998E-2</c:v>
                </c:pt>
                <c:pt idx="3">
                  <c:v>5.1508754533668842E-2</c:v>
                </c:pt>
                <c:pt idx="4">
                  <c:v>5.8127865979178975E-2</c:v>
                </c:pt>
                <c:pt idx="5">
                  <c:v>6.3840905355986216E-2</c:v>
                </c:pt>
                <c:pt idx="6">
                  <c:v>6.8901042692011888E-2</c:v>
                </c:pt>
                <c:pt idx="7">
                  <c:v>7.345900971419643E-2</c:v>
                </c:pt>
                <c:pt idx="8">
                  <c:v>7.76132664434485E-2</c:v>
                </c:pt>
                <c:pt idx="9">
                  <c:v>8.143238304182461E-2</c:v>
                </c:pt>
                <c:pt idx="10">
                  <c:v>8.4966413794175494E-2</c:v>
                </c:pt>
                <c:pt idx="11">
                  <c:v>8.8253238135796608E-2</c:v>
                </c:pt>
                <c:pt idx="12">
                  <c:v>9.1322350938139743E-2</c:v>
                </c:pt>
                <c:pt idx="13">
                  <c:v>9.4197255022713811E-2</c:v>
                </c:pt>
                <c:pt idx="14">
                  <c:v>9.6897039107871133E-2</c:v>
                </c:pt>
                <c:pt idx="15">
                  <c:v>9.9437456802465379E-2</c:v>
                </c:pt>
                <c:pt idx="16">
                  <c:v>0.10183168710146577</c:v>
                </c:pt>
                <c:pt idx="17">
                  <c:v>0.1040908843858461</c:v>
                </c:pt>
                <c:pt idx="18">
                  <c:v>0.10622458511320686</c:v>
                </c:pt>
                <c:pt idx="19">
                  <c:v>0.10824101440283487</c:v>
                </c:pt>
                <c:pt idx="20">
                  <c:v>0.11014732110707295</c:v>
                </c:pt>
                <c:pt idx="21">
                  <c:v>0.11194976077336465</c:v>
                </c:pt>
                <c:pt idx="22">
                  <c:v>0.11365383996234051</c:v>
                </c:pt>
                <c:pt idx="23">
                  <c:v>0.11526443145291768</c:v>
                </c:pt>
                <c:pt idx="24">
                  <c:v>0.11678586720133678</c:v>
                </c:pt>
                <c:pt idx="25">
                  <c:v>0.11822201408138239</c:v>
                </c:pt>
                <c:pt idx="26">
                  <c:v>0.1195763361398927</c:v>
                </c:pt>
                <c:pt idx="27">
                  <c:v>0.12085194617792222</c:v>
                </c:pt>
                <c:pt idx="28">
                  <c:v>0.12205164879828216</c:v>
                </c:pt>
                <c:pt idx="29">
                  <c:v>0.12317797656816425</c:v>
                </c:pt>
                <c:pt idx="30">
                  <c:v>0.1242332205795284</c:v>
                </c:pt>
                <c:pt idx="31">
                  <c:v>0.12521945641450058</c:v>
                </c:pt>
                <c:pt idx="32">
                  <c:v>0.12613856631354969</c:v>
                </c:pt>
                <c:pt idx="33">
                  <c:v>0.12699225818330731</c:v>
                </c:pt>
                <c:pt idx="34">
                  <c:v>0.12778208195615018</c:v>
                </c:pt>
                <c:pt idx="35">
                  <c:v>0.12850944371610781</c:v>
                </c:pt>
                <c:pt idx="36">
                  <c:v>0.12917561792872945</c:v>
                </c:pt>
                <c:pt idx="37">
                  <c:v>0.12978175805140393</c:v>
                </c:pt>
                <c:pt idx="38">
                  <c:v>0.13032890575166717</c:v>
                </c:pt>
                <c:pt idx="39">
                  <c:v>0.13081799892153487</c:v>
                </c:pt>
                <c:pt idx="40">
                  <c:v>0.13124987864380699</c:v>
                </c:pt>
                <c:pt idx="41">
                  <c:v>0.13162529524002739</c:v>
                </c:pt>
                <c:pt idx="42">
                  <c:v>0.13194491350812529</c:v>
                </c:pt>
                <c:pt idx="43">
                  <c:v>0.1322093172397773</c:v>
                </c:pt>
                <c:pt idx="44">
                  <c:v>0.13241901309245724</c:v>
                </c:pt>
                <c:pt idx="45">
                  <c:v>0.13257443387840717</c:v>
                </c:pt>
                <c:pt idx="46">
                  <c:v>0.13267594132188976</c:v>
                </c:pt>
                <c:pt idx="47">
                  <c:v>0.13272382832669943</c:v>
                </c:pt>
                <c:pt idx="48">
                  <c:v>0.1327183207877019</c:v>
                </c:pt>
                <c:pt idx="49">
                  <c:v>0.13265957897288644</c:v>
                </c:pt>
                <c:pt idx="50">
                  <c:v>0.13254769849583736</c:v>
                </c:pt>
                <c:pt idx="51">
                  <c:v>0.13238271089247236</c:v>
                </c:pt>
                <c:pt idx="52">
                  <c:v>0.13216458381019636</c:v>
                </c:pt>
                <c:pt idx="53">
                  <c:v>0.1318932208121267</c:v>
                </c:pt>
                <c:pt idx="54">
                  <c:v>0.13156846079362017</c:v>
                </c:pt>
                <c:pt idx="55">
                  <c:v>0.13119007700283791</c:v>
                </c:pt>
                <c:pt idx="56">
                  <c:v>0.13075777565137711</c:v>
                </c:pt>
                <c:pt idx="57">
                  <c:v>0.13027119409492868</c:v>
                </c:pt>
                <c:pt idx="58">
                  <c:v>0.1297298985573285</c:v>
                </c:pt>
                <c:pt idx="59">
                  <c:v>0.12913338136406446</c:v>
                </c:pt>
                <c:pt idx="60">
                  <c:v>0.12848105764306675</c:v>
                </c:pt>
                <c:pt idx="61">
                  <c:v>0.12777226144119555</c:v>
                </c:pt>
                <c:pt idx="62">
                  <c:v>0.12700624119392243</c:v>
                </c:pt>
                <c:pt idx="63">
                  <c:v>0.12618215447291686</c:v>
                </c:pt>
                <c:pt idx="64">
                  <c:v>0.12529906192111023</c:v>
                </c:pt>
                <c:pt idx="65">
                  <c:v>0.12435592026673552</c:v>
                </c:pt>
                <c:pt idx="66">
                  <c:v>0.12335157428607592</c:v>
                </c:pt>
                <c:pt idx="67">
                  <c:v>0.12228474755825479</c:v>
                </c:pt>
                <c:pt idx="68">
                  <c:v>0.12115403182312734</c:v>
                </c:pt>
                <c:pt idx="69">
                  <c:v>0.11995787471360665</c:v>
                </c:pt>
                <c:pt idx="70">
                  <c:v>0.11869456558449624</c:v>
                </c:pt>
                <c:pt idx="71">
                  <c:v>0.11736221909836277</c:v>
                </c:pt>
                <c:pt idx="72">
                  <c:v>0.11595875615152881</c:v>
                </c:pt>
                <c:pt idx="73">
                  <c:v>0.11448188162500561</c:v>
                </c:pt>
                <c:pt idx="74">
                  <c:v>0.11292905831949039</c:v>
                </c:pt>
                <c:pt idx="75">
                  <c:v>0.11129747627135748</c:v>
                </c:pt>
                <c:pt idx="76">
                  <c:v>0.10958401643530528</c:v>
                </c:pt>
                <c:pt idx="77">
                  <c:v>0.10778520744139952</c:v>
                </c:pt>
                <c:pt idx="78">
                  <c:v>0.10589717376470381</c:v>
                </c:pt>
                <c:pt idx="79">
                  <c:v>0.10391557314862133</c:v>
                </c:pt>
                <c:pt idx="80">
                  <c:v>0.10183552044607992</c:v>
                </c:pt>
                <c:pt idx="81">
                  <c:v>9.9651494108075042E-2</c:v>
                </c:pt>
                <c:pt idx="82">
                  <c:v>9.7357220239548445E-2</c:v>
                </c:pt>
                <c:pt idx="83">
                  <c:v>9.4945527277703112E-2</c:v>
                </c:pt>
                <c:pt idx="84">
                  <c:v>9.2408161644204304E-2</c:v>
                </c:pt>
                <c:pt idx="85">
                  <c:v>8.9735550724559437E-2</c:v>
                </c:pt>
                <c:pt idx="86">
                  <c:v>8.6916493483472065E-2</c:v>
                </c:pt>
                <c:pt idx="87">
                  <c:v>8.3937749657486016E-2</c:v>
                </c:pt>
                <c:pt idx="88">
                  <c:v>8.0783483536573789E-2</c:v>
                </c:pt>
                <c:pt idx="89">
                  <c:v>7.7434493779600544E-2</c:v>
                </c:pt>
                <c:pt idx="90">
                  <c:v>7.3867118769575163E-2</c:v>
                </c:pt>
                <c:pt idx="91">
                  <c:v>7.0051632282934428E-2</c:v>
                </c:pt>
                <c:pt idx="92">
                  <c:v>6.59498041611494E-2</c:v>
                </c:pt>
                <c:pt idx="93">
                  <c:v>6.1511021579462748E-2</c:v>
                </c:pt>
                <c:pt idx="94">
                  <c:v>5.6665767208727041E-2</c:v>
                </c:pt>
                <c:pt idx="95">
                  <c:v>5.1313835704749823E-2</c:v>
                </c:pt>
                <c:pt idx="96">
                  <c:v>4.5300885370990515E-2</c:v>
                </c:pt>
                <c:pt idx="97">
                  <c:v>3.8364865995476553E-2</c:v>
                </c:pt>
                <c:pt idx="98">
                  <c:v>2.9983473717115884E-2</c:v>
                </c:pt>
                <c:pt idx="99">
                  <c:v>1.8688566166042017E-2</c:v>
                </c:pt>
                <c:pt idx="100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Лист2!$E$4</c:f>
              <c:strCache>
                <c:ptCount val="1"/>
                <c:pt idx="0">
                  <c:v>1 000</c:v>
                </c:pt>
              </c:strCache>
            </c:strRef>
          </c:tx>
          <c:marker>
            <c:symbol val="none"/>
          </c:marker>
          <c:xVal>
            <c:numRef>
              <c:f>Лист2!$A$5:$A$105</c:f>
              <c:numCache>
                <c:formatCode>0%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Лист2!$E$5:$E$105</c:f>
              <c:numCache>
                <c:formatCode>0.0%</c:formatCode>
                <c:ptCount val="101"/>
                <c:pt idx="0">
                  <c:v>2.6982432397605195E-3</c:v>
                </c:pt>
                <c:pt idx="1">
                  <c:v>2.197496538433192E-2</c:v>
                </c:pt>
                <c:pt idx="2">
                  <c:v>2.9561271805515973E-2</c:v>
                </c:pt>
                <c:pt idx="3">
                  <c:v>3.5264262299593979E-2</c:v>
                </c:pt>
                <c:pt idx="4">
                  <c:v>3.9979599812597508E-2</c:v>
                </c:pt>
                <c:pt idx="5">
                  <c:v>4.4054647396742121E-2</c:v>
                </c:pt>
                <c:pt idx="6">
                  <c:v>4.7668018926335973E-2</c:v>
                </c:pt>
                <c:pt idx="7">
                  <c:v>5.0926139037675795E-2</c:v>
                </c:pt>
                <c:pt idx="8">
                  <c:v>5.3898564915157279E-2</c:v>
                </c:pt>
                <c:pt idx="9">
                  <c:v>5.6633758996972976E-2</c:v>
                </c:pt>
                <c:pt idx="10">
                  <c:v>5.9167109692751935E-2</c:v>
                </c:pt>
                <c:pt idx="11">
                  <c:v>6.1525405331472313E-2</c:v>
                </c:pt>
                <c:pt idx="12">
                  <c:v>6.3729509581088875E-2</c:v>
                </c:pt>
                <c:pt idx="13">
                  <c:v>6.5796050847973769E-2</c:v>
                </c:pt>
                <c:pt idx="14">
                  <c:v>6.7738536840179456E-2</c:v>
                </c:pt>
                <c:pt idx="15">
                  <c:v>6.956811690519428E-2</c:v>
                </c:pt>
                <c:pt idx="16">
                  <c:v>7.1294119465942773E-2</c:v>
                </c:pt>
                <c:pt idx="17">
                  <c:v>7.292444078134587E-2</c:v>
                </c:pt>
                <c:pt idx="18">
                  <c:v>7.4465832463254888E-2</c:v>
                </c:pt>
                <c:pt idx="19">
                  <c:v>7.5924118257666734E-2</c:v>
                </c:pt>
                <c:pt idx="20">
                  <c:v>7.7304360284429982E-2</c:v>
                </c:pt>
                <c:pt idx="21">
                  <c:v>7.8610988443235802E-2</c:v>
                </c:pt>
                <c:pt idx="22">
                  <c:v>7.9847902499878179E-2</c:v>
                </c:pt>
                <c:pt idx="23">
                  <c:v>8.1018553587993147E-2</c:v>
                </c:pt>
                <c:pt idx="24">
                  <c:v>8.2126009979607117E-2</c:v>
                </c:pt>
                <c:pt idx="25">
                  <c:v>8.3173010678077849E-2</c:v>
                </c:pt>
                <c:pt idx="26">
                  <c:v>8.4162009473267324E-2</c:v>
                </c:pt>
                <c:pt idx="27">
                  <c:v>8.5095211445971278E-2</c:v>
                </c:pt>
                <c:pt idx="28">
                  <c:v>8.5974603435337804E-2</c:v>
                </c:pt>
                <c:pt idx="29">
                  <c:v>8.6801979635209872E-2</c:v>
                </c:pt>
                <c:pt idx="30">
                  <c:v>8.757896322656708E-2</c:v>
                </c:pt>
                <c:pt idx="31">
                  <c:v>8.8307024758503105E-2</c:v>
                </c:pt>
                <c:pt idx="32">
                  <c:v>8.8987497842056923E-2</c:v>
                </c:pt>
                <c:pt idx="33">
                  <c:v>8.9621592607431202E-2</c:v>
                </c:pt>
                <c:pt idx="34">
                  <c:v>9.0210407286911154E-2</c:v>
                </c:pt>
                <c:pt idx="35">
                  <c:v>9.0754938216798337E-2</c:v>
                </c:pt>
                <c:pt idx="36">
                  <c:v>9.1256088497259705E-2</c:v>
                </c:pt>
                <c:pt idx="37">
                  <c:v>9.1714675505745136E-2</c:v>
                </c:pt>
                <c:pt idx="38">
                  <c:v>9.2131437424990248E-2</c:v>
                </c:pt>
                <c:pt idx="39">
                  <c:v>9.2507038918679993E-2</c:v>
                </c:pt>
                <c:pt idx="40">
                  <c:v>9.2842076065143567E-2</c:v>
                </c:pt>
                <c:pt idx="41">
                  <c:v>9.3137080640868453E-2</c:v>
                </c:pt>
                <c:pt idx="42">
                  <c:v>9.3392523830298627E-2</c:v>
                </c:pt>
                <c:pt idx="43">
                  <c:v>9.3608819425652454E-2</c:v>
                </c:pt>
                <c:pt idx="44">
                  <c:v>9.3786326569831685E-2</c:v>
                </c:pt>
                <c:pt idx="45">
                  <c:v>9.3925352086480882E-2</c:v>
                </c:pt>
                <c:pt idx="46">
                  <c:v>9.4026152433563215E-2</c:v>
                </c:pt>
                <c:pt idx="47">
                  <c:v>9.4088935310177563E-2</c:v>
                </c:pt>
                <c:pt idx="48">
                  <c:v>9.4113860940534366E-2</c:v>
                </c:pt>
                <c:pt idx="49">
                  <c:v>9.4101043053852557E-2</c:v>
                </c:pt>
                <c:pt idx="50">
                  <c:v>9.4050549574284048E-2</c:v>
                </c:pt>
                <c:pt idx="51">
                  <c:v>9.3962403030688674E-2</c:v>
                </c:pt>
                <c:pt idx="52">
                  <c:v>9.3836580692046881E-2</c:v>
                </c:pt>
                <c:pt idx="53">
                  <c:v>9.3673014430415993E-2</c:v>
                </c:pt>
                <c:pt idx="54">
                  <c:v>9.3471590309496685E-2</c:v>
                </c:pt>
                <c:pt idx="55">
                  <c:v>9.3232147892993361E-2</c:v>
                </c:pt>
                <c:pt idx="56">
                  <c:v>9.2954479262916126E-2</c:v>
                </c:pt>
                <c:pt idx="57">
                  <c:v>9.2638327733684259E-2</c:v>
                </c:pt>
                <c:pt idx="58">
                  <c:v>9.228338624323304E-2</c:v>
                </c:pt>
                <c:pt idx="59">
                  <c:v>9.1889295397165241E-2</c:v>
                </c:pt>
                <c:pt idx="60">
                  <c:v>9.145564113617459E-2</c:v>
                </c:pt>
                <c:pt idx="61">
                  <c:v>9.0981951990320109E-2</c:v>
                </c:pt>
                <c:pt idx="62">
                  <c:v>9.04676958760261E-2</c:v>
                </c:pt>
                <c:pt idx="63">
                  <c:v>8.9912276382657724E-2</c:v>
                </c:pt>
                <c:pt idx="64">
                  <c:v>8.9315028484841963E-2</c:v>
                </c:pt>
                <c:pt idx="65">
                  <c:v>8.8675213603953196E-2</c:v>
                </c:pt>
                <c:pt idx="66">
                  <c:v>8.799201392683334E-2</c:v>
                </c:pt>
                <c:pt idx="67">
                  <c:v>8.7264525871200482E-2</c:v>
                </c:pt>
                <c:pt idx="68">
                  <c:v>8.6491752564451657E-2</c:v>
                </c:pt>
                <c:pt idx="69">
                  <c:v>8.5672595174567101E-2</c:v>
                </c:pt>
                <c:pt idx="70">
                  <c:v>8.4805842897115194E-2</c:v>
                </c:pt>
                <c:pt idx="71">
                  <c:v>8.3890161359013365E-2</c:v>
                </c:pt>
                <c:pt idx="72">
                  <c:v>8.2924079145159021E-2</c:v>
                </c:pt>
                <c:pt idx="73">
                  <c:v>8.1905972084877113E-2</c:v>
                </c:pt>
                <c:pt idx="74">
                  <c:v>8.0834044846680816E-2</c:v>
                </c:pt>
                <c:pt idx="75">
                  <c:v>7.9706309275747914E-2</c:v>
                </c:pt>
                <c:pt idx="76">
                  <c:v>7.8520558759965886E-2</c:v>
                </c:pt>
                <c:pt idx="77">
                  <c:v>7.7274337715064714E-2</c:v>
                </c:pt>
                <c:pt idx="78">
                  <c:v>7.5964905019752185E-2</c:v>
                </c:pt>
                <c:pt idx="79">
                  <c:v>7.458918988276389E-2</c:v>
                </c:pt>
                <c:pt idx="80">
                  <c:v>7.3143738148692641E-2</c:v>
                </c:pt>
                <c:pt idx="81">
                  <c:v>7.1624646394061298E-2</c:v>
                </c:pt>
                <c:pt idx="82">
                  <c:v>7.002748024746519E-2</c:v>
                </c:pt>
                <c:pt idx="83">
                  <c:v>6.8347172061897318E-2</c:v>
                </c:pt>
                <c:pt idx="84">
                  <c:v>6.6577891176140505E-2</c:v>
                </c:pt>
                <c:pt idx="85">
                  <c:v>6.4712877208330452E-2</c:v>
                </c:pt>
                <c:pt idx="86">
                  <c:v>6.2744222606248873E-2</c:v>
                </c:pt>
                <c:pt idx="87">
                  <c:v>6.0662584150463328E-2</c:v>
                </c:pt>
                <c:pt idx="88">
                  <c:v>5.8456792718868167E-2</c:v>
                </c:pt>
                <c:pt idx="89">
                  <c:v>5.6113313562284009E-2</c:v>
                </c:pt>
                <c:pt idx="90">
                  <c:v>5.3615480288284043E-2</c:v>
                </c:pt>
                <c:pt idx="91">
                  <c:v>5.0942374133417241E-2</c:v>
                </c:pt>
                <c:pt idx="92">
                  <c:v>4.8067123703842411E-2</c:v>
                </c:pt>
                <c:pt idx="93">
                  <c:v>4.4954209220712915E-2</c:v>
                </c:pt>
                <c:pt idx="94">
                  <c:v>4.1554947475093765E-2</c:v>
                </c:pt>
                <c:pt idx="95">
                  <c:v>3.7799379442651285E-2</c:v>
                </c:pt>
                <c:pt idx="96">
                  <c:v>3.3580263984672461E-2</c:v>
                </c:pt>
                <c:pt idx="97">
                  <c:v>2.8717034842985E-2</c:v>
                </c:pt>
                <c:pt idx="98">
                  <c:v>2.2856208426433884E-2</c:v>
                </c:pt>
                <c:pt idx="99">
                  <c:v>1.5067840810856164E-2</c:v>
                </c:pt>
                <c:pt idx="100">
                  <c:v>0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Лист2!$F$4</c:f>
              <c:strCache>
                <c:ptCount val="1"/>
                <c:pt idx="0">
                  <c:v>10 000</c:v>
                </c:pt>
              </c:strCache>
            </c:strRef>
          </c:tx>
          <c:marker>
            <c:symbol val="none"/>
          </c:marker>
          <c:xVal>
            <c:numRef>
              <c:f>Лист2!$A$5:$A$105</c:f>
              <c:numCache>
                <c:formatCode>0%</c:formatCode>
                <c:ptCount val="101"/>
                <c:pt idx="0">
                  <c:v>0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0.04</c:v>
                </c:pt>
                <c:pt idx="5">
                  <c:v>0.05</c:v>
                </c:pt>
                <c:pt idx="6">
                  <c:v>0.06</c:v>
                </c:pt>
                <c:pt idx="7">
                  <c:v>7.0000000000000007E-2</c:v>
                </c:pt>
                <c:pt idx="8">
                  <c:v>0.08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0.12</c:v>
                </c:pt>
                <c:pt idx="13">
                  <c:v>0.13</c:v>
                </c:pt>
                <c:pt idx="14">
                  <c:v>0.14000000000000001</c:v>
                </c:pt>
                <c:pt idx="15">
                  <c:v>0.15</c:v>
                </c:pt>
                <c:pt idx="16">
                  <c:v>0.16</c:v>
                </c:pt>
                <c:pt idx="17">
                  <c:v>0.17</c:v>
                </c:pt>
                <c:pt idx="18">
                  <c:v>0.18</c:v>
                </c:pt>
                <c:pt idx="19">
                  <c:v>0.19</c:v>
                </c:pt>
                <c:pt idx="20">
                  <c:v>0.2</c:v>
                </c:pt>
                <c:pt idx="21">
                  <c:v>0.21</c:v>
                </c:pt>
                <c:pt idx="22">
                  <c:v>0.22</c:v>
                </c:pt>
                <c:pt idx="23">
                  <c:v>0.23</c:v>
                </c:pt>
                <c:pt idx="24">
                  <c:v>0.24</c:v>
                </c:pt>
                <c:pt idx="25">
                  <c:v>0.25</c:v>
                </c:pt>
                <c:pt idx="26">
                  <c:v>0.26</c:v>
                </c:pt>
                <c:pt idx="27">
                  <c:v>0.27</c:v>
                </c:pt>
                <c:pt idx="28">
                  <c:v>0.28000000000000003</c:v>
                </c:pt>
                <c:pt idx="29">
                  <c:v>0.28999999999999998</c:v>
                </c:pt>
                <c:pt idx="30">
                  <c:v>0.3</c:v>
                </c:pt>
                <c:pt idx="31">
                  <c:v>0.31</c:v>
                </c:pt>
                <c:pt idx="32">
                  <c:v>0.32</c:v>
                </c:pt>
                <c:pt idx="33">
                  <c:v>0.33</c:v>
                </c:pt>
                <c:pt idx="34">
                  <c:v>0.34</c:v>
                </c:pt>
                <c:pt idx="35">
                  <c:v>0.35</c:v>
                </c:pt>
                <c:pt idx="36">
                  <c:v>0.36</c:v>
                </c:pt>
                <c:pt idx="37">
                  <c:v>0.37</c:v>
                </c:pt>
                <c:pt idx="38">
                  <c:v>0.38</c:v>
                </c:pt>
                <c:pt idx="39">
                  <c:v>0.39</c:v>
                </c:pt>
                <c:pt idx="40">
                  <c:v>0.4</c:v>
                </c:pt>
                <c:pt idx="41">
                  <c:v>0.41</c:v>
                </c:pt>
                <c:pt idx="42">
                  <c:v>0.42</c:v>
                </c:pt>
                <c:pt idx="43">
                  <c:v>0.43</c:v>
                </c:pt>
                <c:pt idx="44">
                  <c:v>0.44</c:v>
                </c:pt>
                <c:pt idx="45">
                  <c:v>0.45</c:v>
                </c:pt>
                <c:pt idx="46">
                  <c:v>0.46</c:v>
                </c:pt>
                <c:pt idx="47">
                  <c:v>0.47</c:v>
                </c:pt>
                <c:pt idx="48">
                  <c:v>0.48</c:v>
                </c:pt>
                <c:pt idx="49">
                  <c:v>0.49</c:v>
                </c:pt>
                <c:pt idx="50">
                  <c:v>0.5</c:v>
                </c:pt>
                <c:pt idx="51">
                  <c:v>0.51</c:v>
                </c:pt>
                <c:pt idx="52">
                  <c:v>0.52</c:v>
                </c:pt>
                <c:pt idx="53">
                  <c:v>0.53</c:v>
                </c:pt>
                <c:pt idx="54">
                  <c:v>0.54</c:v>
                </c:pt>
                <c:pt idx="55">
                  <c:v>0.55000000000000004</c:v>
                </c:pt>
                <c:pt idx="56">
                  <c:v>0.56000000000000005</c:v>
                </c:pt>
                <c:pt idx="57">
                  <c:v>0.56999999999999995</c:v>
                </c:pt>
                <c:pt idx="58">
                  <c:v>0.57999999999999996</c:v>
                </c:pt>
                <c:pt idx="59">
                  <c:v>0.59</c:v>
                </c:pt>
                <c:pt idx="60">
                  <c:v>0.6</c:v>
                </c:pt>
                <c:pt idx="61">
                  <c:v>0.61</c:v>
                </c:pt>
                <c:pt idx="62">
                  <c:v>0.62</c:v>
                </c:pt>
                <c:pt idx="63">
                  <c:v>0.63</c:v>
                </c:pt>
                <c:pt idx="64">
                  <c:v>0.64</c:v>
                </c:pt>
                <c:pt idx="65">
                  <c:v>0.65</c:v>
                </c:pt>
                <c:pt idx="66">
                  <c:v>0.66</c:v>
                </c:pt>
                <c:pt idx="67">
                  <c:v>0.67</c:v>
                </c:pt>
                <c:pt idx="68">
                  <c:v>0.68</c:v>
                </c:pt>
                <c:pt idx="69">
                  <c:v>0.69</c:v>
                </c:pt>
                <c:pt idx="70">
                  <c:v>0.7</c:v>
                </c:pt>
                <c:pt idx="71">
                  <c:v>0.71</c:v>
                </c:pt>
                <c:pt idx="72">
                  <c:v>0.72</c:v>
                </c:pt>
                <c:pt idx="73">
                  <c:v>0.73</c:v>
                </c:pt>
                <c:pt idx="74">
                  <c:v>0.74</c:v>
                </c:pt>
                <c:pt idx="75">
                  <c:v>0.75</c:v>
                </c:pt>
                <c:pt idx="76">
                  <c:v>0.76</c:v>
                </c:pt>
                <c:pt idx="77">
                  <c:v>0.77</c:v>
                </c:pt>
                <c:pt idx="78">
                  <c:v>0.78</c:v>
                </c:pt>
                <c:pt idx="79">
                  <c:v>0.79</c:v>
                </c:pt>
                <c:pt idx="80">
                  <c:v>0.8</c:v>
                </c:pt>
                <c:pt idx="81">
                  <c:v>0.81</c:v>
                </c:pt>
                <c:pt idx="82">
                  <c:v>0.82</c:v>
                </c:pt>
                <c:pt idx="83">
                  <c:v>0.83</c:v>
                </c:pt>
                <c:pt idx="84">
                  <c:v>0.84</c:v>
                </c:pt>
                <c:pt idx="85">
                  <c:v>0.85</c:v>
                </c:pt>
                <c:pt idx="86">
                  <c:v>0.86</c:v>
                </c:pt>
                <c:pt idx="87">
                  <c:v>0.87</c:v>
                </c:pt>
                <c:pt idx="88">
                  <c:v>0.88</c:v>
                </c:pt>
                <c:pt idx="89">
                  <c:v>0.89</c:v>
                </c:pt>
                <c:pt idx="90">
                  <c:v>0.9</c:v>
                </c:pt>
                <c:pt idx="91">
                  <c:v>0.91</c:v>
                </c:pt>
                <c:pt idx="92">
                  <c:v>0.92</c:v>
                </c:pt>
                <c:pt idx="93">
                  <c:v>0.93</c:v>
                </c:pt>
                <c:pt idx="94">
                  <c:v>0.94</c:v>
                </c:pt>
                <c:pt idx="95">
                  <c:v>0.95</c:v>
                </c:pt>
                <c:pt idx="96">
                  <c:v>0.96</c:v>
                </c:pt>
                <c:pt idx="97">
                  <c:v>0.97</c:v>
                </c:pt>
                <c:pt idx="98">
                  <c:v>0.98</c:v>
                </c:pt>
                <c:pt idx="99">
                  <c:v>0.99</c:v>
                </c:pt>
                <c:pt idx="100">
                  <c:v>1</c:v>
                </c:pt>
              </c:numCache>
            </c:numRef>
          </c:xVal>
          <c:yVal>
            <c:numRef>
              <c:f>Лист2!$F$5:$F$105</c:f>
              <c:numCache>
                <c:formatCode>0.0%</c:formatCode>
                <c:ptCount val="101"/>
                <c:pt idx="0">
                  <c:v>2.7048116555484873E-4</c:v>
                </c:pt>
                <c:pt idx="1">
                  <c:v>6.2720247654294275E-3</c:v>
                </c:pt>
                <c:pt idx="2">
                  <c:v>8.6832677659441151E-3</c:v>
                </c:pt>
                <c:pt idx="3">
                  <c:v>1.0502151013636437E-2</c:v>
                </c:pt>
                <c:pt idx="4">
                  <c:v>1.2009574813016833E-2</c:v>
                </c:pt>
                <c:pt idx="5">
                  <c:v>1.33148173416046E-2</c:v>
                </c:pt>
                <c:pt idx="6">
                  <c:v>1.44741609746314E-2</c:v>
                </c:pt>
                <c:pt idx="7">
                  <c:v>1.552117581746469E-2</c:v>
                </c:pt>
                <c:pt idx="8">
                  <c:v>1.6477818829234069E-2</c:v>
                </c:pt>
                <c:pt idx="9">
                  <c:v>1.7359396463782328E-2</c:v>
                </c:pt>
                <c:pt idx="10">
                  <c:v>1.8177090648259481E-2</c:v>
                </c:pt>
                <c:pt idx="11">
                  <c:v>1.8939368795981199E-2</c:v>
                </c:pt>
                <c:pt idx="12">
                  <c:v>1.9652827483433576E-2</c:v>
                </c:pt>
                <c:pt idx="13">
                  <c:v>2.0322725445654399E-2</c:v>
                </c:pt>
                <c:pt idx="14">
                  <c:v>2.0953335354433528E-2</c:v>
                </c:pt>
                <c:pt idx="15">
                  <c:v>2.1548184508788374E-2</c:v>
                </c:pt>
                <c:pt idx="16">
                  <c:v>2.2110224567547673E-2</c:v>
                </c:pt>
                <c:pt idx="17">
                  <c:v>2.2641954358691742E-2</c:v>
                </c:pt>
                <c:pt idx="18">
                  <c:v>2.3145510726249256E-2</c:v>
                </c:pt>
                <c:pt idx="19">
                  <c:v>2.3622737040430566E-2</c:v>
                </c:pt>
                <c:pt idx="20">
                  <c:v>2.4075235744301492E-2</c:v>
                </c:pt>
                <c:pt idx="21">
                  <c:v>2.4504409264243233E-2</c:v>
                </c:pt>
                <c:pt idx="22">
                  <c:v>2.4911492288212784E-2</c:v>
                </c:pt>
                <c:pt idx="23">
                  <c:v>2.5297577538850903E-2</c:v>
                </c:pt>
                <c:pt idx="24">
                  <c:v>2.5663636574446154E-2</c:v>
                </c:pt>
                <c:pt idx="25">
                  <c:v>2.6010536740402067E-2</c:v>
                </c:pt>
                <c:pt idx="26">
                  <c:v>2.6339055105310889E-2</c:v>
                </c:pt>
                <c:pt idx="27">
                  <c:v>2.6649890009557628E-2</c:v>
                </c:pt>
                <c:pt idx="28">
                  <c:v>2.6943670704873544E-2</c:v>
                </c:pt>
                <c:pt idx="29">
                  <c:v>2.722096545338026E-2</c:v>
                </c:pt>
                <c:pt idx="30">
                  <c:v>2.7482288372905981E-2</c:v>
                </c:pt>
                <c:pt idx="31">
                  <c:v>2.772810525381704E-2</c:v>
                </c:pt>
                <c:pt idx="32">
                  <c:v>2.7958838525795844E-2</c:v>
                </c:pt>
                <c:pt idx="33">
                  <c:v>2.8174871517032209E-2</c:v>
                </c:pt>
                <c:pt idx="34">
                  <c:v>2.837655212040786E-2</c:v>
                </c:pt>
                <c:pt idx="35">
                  <c:v>2.8564195959440528E-2</c:v>
                </c:pt>
                <c:pt idx="36">
                  <c:v>2.8738089129550649E-2</c:v>
                </c:pt>
                <c:pt idx="37">
                  <c:v>2.8898490576538795E-2</c:v>
                </c:pt>
                <c:pt idx="38">
                  <c:v>2.9045634163209665E-2</c:v>
                </c:pt>
                <c:pt idx="39">
                  <c:v>2.9179730466242108E-2</c:v>
                </c:pt>
                <c:pt idx="40">
                  <c:v>2.9300968338223779E-2</c:v>
                </c:pt>
                <c:pt idx="41">
                  <c:v>2.9409516263891874E-2</c:v>
                </c:pt>
                <c:pt idx="42">
                  <c:v>2.950552353477448E-2</c:v>
                </c:pt>
                <c:pt idx="43">
                  <c:v>2.9589121262400431E-2</c:v>
                </c:pt>
                <c:pt idx="44">
                  <c:v>2.9660423246872136E-2</c:v>
                </c:pt>
                <c:pt idx="45">
                  <c:v>2.9719526714744916E-2</c:v>
                </c:pt>
                <c:pt idx="46">
                  <c:v>2.9766512937722072E-2</c:v>
                </c:pt>
                <c:pt idx="47">
                  <c:v>2.9801447741574328E-2</c:v>
                </c:pt>
                <c:pt idx="48">
                  <c:v>2.9824381912854355E-2</c:v>
                </c:pt>
                <c:pt idx="49">
                  <c:v>2.9835351509346453E-2</c:v>
                </c:pt>
                <c:pt idx="50">
                  <c:v>2.9834378078718447E-2</c:v>
                </c:pt>
                <c:pt idx="51">
                  <c:v>2.982146878848695E-2</c:v>
                </c:pt>
                <c:pt idx="52">
                  <c:v>2.9796616469131596E-2</c:v>
                </c:pt>
                <c:pt idx="53">
                  <c:v>2.9759799570964723E-2</c:v>
                </c:pt>
                <c:pt idx="54">
                  <c:v>2.9710982034149729E-2</c:v>
                </c:pt>
                <c:pt idx="55">
                  <c:v>2.965011307003225E-2</c:v>
                </c:pt>
                <c:pt idx="56">
                  <c:v>2.9577126850672705E-2</c:v>
                </c:pt>
                <c:pt idx="57">
                  <c:v>2.9491942102112884E-2</c:v>
                </c:pt>
                <c:pt idx="58">
                  <c:v>2.9394461595435944E-2</c:v>
                </c:pt>
                <c:pt idx="59">
                  <c:v>2.9284571528049027E-2</c:v>
                </c:pt>
                <c:pt idx="60">
                  <c:v>2.916214078577908E-2</c:v>
                </c:pt>
                <c:pt idx="61">
                  <c:v>2.9027020074272328E-2</c:v>
                </c:pt>
                <c:pt idx="62">
                  <c:v>2.8879040905753051E-2</c:v>
                </c:pt>
                <c:pt idx="63">
                  <c:v>2.8718014424346572E-2</c:v>
                </c:pt>
                <c:pt idx="64">
                  <c:v>2.8543730049797603E-2</c:v>
                </c:pt>
                <c:pt idx="65">
                  <c:v>2.8355953915388168E-2</c:v>
                </c:pt>
                <c:pt idx="66">
                  <c:v>2.8154427071012449E-2</c:v>
                </c:pt>
                <c:pt idx="67">
                  <c:v>2.793886341648805E-2</c:v>
                </c:pt>
                <c:pt idx="68">
                  <c:v>2.7708947323002317E-2</c:v>
                </c:pt>
                <c:pt idx="69">
                  <c:v>2.7464330891754901E-2</c:v>
                </c:pt>
                <c:pt idx="70">
                  <c:v>2.7204630787905262E-2</c:v>
                </c:pt>
                <c:pt idx="71">
                  <c:v>2.6929424574257704E-2</c:v>
                </c:pt>
                <c:pt idx="72">
                  <c:v>2.6638246451912047E-2</c:v>
                </c:pt>
                <c:pt idx="73">
                  <c:v>2.6330582293292729E-2</c:v>
                </c:pt>
                <c:pt idx="74">
                  <c:v>2.6005863825080234E-2</c:v>
                </c:pt>
                <c:pt idx="75">
                  <c:v>2.5663461782601191E-2</c:v>
                </c:pt>
                <c:pt idx="76">
                  <c:v>2.5302677810417337E-2</c:v>
                </c:pt>
                <c:pt idx="77">
                  <c:v>2.4922734822309712E-2</c:v>
                </c:pt>
                <c:pt idx="78">
                  <c:v>2.4522765452086318E-2</c:v>
                </c:pt>
                <c:pt idx="79">
                  <c:v>2.4101798116752171E-2</c:v>
                </c:pt>
                <c:pt idx="80">
                  <c:v>2.3658740064059183E-2</c:v>
                </c:pt>
                <c:pt idx="81">
                  <c:v>2.319235657024878E-2</c:v>
                </c:pt>
                <c:pt idx="82">
                  <c:v>2.2701245165219354E-2</c:v>
                </c:pt>
                <c:pt idx="83">
                  <c:v>2.218380335193253E-2</c:v>
                </c:pt>
                <c:pt idx="84">
                  <c:v>2.1638187692744306E-2</c:v>
                </c:pt>
                <c:pt idx="85">
                  <c:v>2.1062261258237968E-2</c:v>
                </c:pt>
                <c:pt idx="86">
                  <c:v>2.045352511067049E-2</c:v>
                </c:pt>
                <c:pt idx="87">
                  <c:v>1.9809027447689406E-2</c:v>
                </c:pt>
                <c:pt idx="88">
                  <c:v>1.9125240778908842E-2</c:v>
                </c:pt>
                <c:pt idx="89">
                  <c:v>1.8397892171551584E-2</c:v>
                </c:pt>
                <c:pt idx="90">
                  <c:v>1.7621722525119621E-2</c:v>
                </c:pt>
                <c:pt idx="91">
                  <c:v>1.6790134735072869E-2</c:v>
                </c:pt>
                <c:pt idx="92">
                  <c:v>1.5894660595670969E-2</c:v>
                </c:pt>
                <c:pt idx="93">
                  <c:v>1.4924116933804688E-2</c:v>
                </c:pt>
                <c:pt idx="94">
                  <c:v>1.3863195217430424E-2</c:v>
                </c:pt>
                <c:pt idx="95">
                  <c:v>1.2689934742725872E-2</c:v>
                </c:pt>
                <c:pt idx="96">
                  <c:v>1.1370757903740368E-2</c:v>
                </c:pt>
                <c:pt idx="97">
                  <c:v>9.8493647837411061E-3</c:v>
                </c:pt>
                <c:pt idx="98">
                  <c:v>8.0164243683731751E-3</c:v>
                </c:pt>
                <c:pt idx="99">
                  <c:v>5.5907695857629145E-3</c:v>
                </c:pt>
                <c:pt idx="100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502400"/>
        <c:axId val="114305856"/>
      </c:scatterChart>
      <c:valAx>
        <c:axId val="38502400"/>
        <c:scaling>
          <c:orientation val="minMax"/>
          <c:max val="1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Baseline conversion Rate</a:t>
                </a:r>
                <a:endParaRPr lang="uk-UA"/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14305856"/>
        <c:crosses val="autoZero"/>
        <c:crossBetween val="midCat"/>
        <c:majorUnit val="5.000000000000001E-2"/>
      </c:valAx>
      <c:valAx>
        <c:axId val="114305856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Minimum Detectable Effect</a:t>
                </a:r>
                <a:endParaRPr lang="uk-UA"/>
              </a:p>
            </c:rich>
          </c:tx>
          <c:layout/>
          <c:overlay val="0"/>
        </c:title>
        <c:numFmt formatCode="0.0%" sourceLinked="1"/>
        <c:majorTickMark val="out"/>
        <c:minorTickMark val="none"/>
        <c:tickLblPos val="nextTo"/>
        <c:crossAx val="38502400"/>
        <c:crosses val="autoZero"/>
        <c:crossBetween val="midCat"/>
        <c:majorUnit val="1.0000000000000002E-2"/>
      </c:valAx>
    </c:plotArea>
    <c:legend>
      <c:legendPos val="r"/>
      <c:layout>
        <c:manualLayout>
          <c:xMode val="edge"/>
          <c:yMode val="edge"/>
          <c:x val="0.79631070685632632"/>
          <c:y val="4.9179460161229135E-2"/>
          <c:w val="0.1202724362044064"/>
          <c:h val="0.20058698330201777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F03BB3-67DE-481E-A38F-8CFD1C8AB4D4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</dgm:pt>
    <dgm:pt modelId="{71141360-B21A-4024-9573-218D1797C3F5}">
      <dgm:prSet phldrT="[Текст]"/>
      <dgm:spPr/>
      <dgm:t>
        <a:bodyPr/>
        <a:lstStyle/>
        <a:p>
          <a:r>
            <a:rPr lang="en-US" dirty="0" smtClean="0"/>
            <a:t>Planning</a:t>
          </a:r>
          <a:endParaRPr lang="ru-RU" dirty="0"/>
        </a:p>
      </dgm:t>
    </dgm:pt>
    <dgm:pt modelId="{0E48D9A1-D5B3-4D97-8D1B-AC61EFBB8456}" type="parTrans" cxnId="{E40DBDD7-AF16-470F-8C2B-B6FED770AF1E}">
      <dgm:prSet/>
      <dgm:spPr/>
      <dgm:t>
        <a:bodyPr/>
        <a:lstStyle/>
        <a:p>
          <a:endParaRPr lang="ru-RU"/>
        </a:p>
      </dgm:t>
    </dgm:pt>
    <dgm:pt modelId="{577FF0B4-AFB2-4EBA-8D8B-009A60452B05}" type="sibTrans" cxnId="{E40DBDD7-AF16-470F-8C2B-B6FED770AF1E}">
      <dgm:prSet/>
      <dgm:spPr/>
      <dgm:t>
        <a:bodyPr/>
        <a:lstStyle/>
        <a:p>
          <a:endParaRPr lang="ru-RU"/>
        </a:p>
      </dgm:t>
    </dgm:pt>
    <dgm:pt modelId="{4A05E1B0-BA34-4C30-A283-CE3FA3915D52}">
      <dgm:prSet phldrT="[Текст]"/>
      <dgm:spPr/>
      <dgm:t>
        <a:bodyPr/>
        <a:lstStyle/>
        <a:p>
          <a:r>
            <a:rPr lang="en-US" dirty="0" smtClean="0"/>
            <a:t>Implementing </a:t>
          </a:r>
          <a:endParaRPr lang="ru-RU" dirty="0"/>
        </a:p>
      </dgm:t>
    </dgm:pt>
    <dgm:pt modelId="{07CA5B8D-01BE-461D-BF20-531CD1E114AF}" type="parTrans" cxnId="{29C9ADA1-8CFC-42E5-A481-EA99C7D71DC9}">
      <dgm:prSet/>
      <dgm:spPr/>
      <dgm:t>
        <a:bodyPr/>
        <a:lstStyle/>
        <a:p>
          <a:endParaRPr lang="ru-RU"/>
        </a:p>
      </dgm:t>
    </dgm:pt>
    <dgm:pt modelId="{404C82FA-F7F8-4563-BB5D-8A93D5A2F0FC}" type="sibTrans" cxnId="{29C9ADA1-8CFC-42E5-A481-EA99C7D71DC9}">
      <dgm:prSet/>
      <dgm:spPr/>
      <dgm:t>
        <a:bodyPr/>
        <a:lstStyle/>
        <a:p>
          <a:endParaRPr lang="ru-RU"/>
        </a:p>
      </dgm:t>
    </dgm:pt>
    <dgm:pt modelId="{B9867D1F-59D3-4606-A036-96501DE134D1}">
      <dgm:prSet phldrT="[Текст]"/>
      <dgm:spPr/>
      <dgm:t>
        <a:bodyPr/>
        <a:lstStyle/>
        <a:p>
          <a:r>
            <a:rPr lang="en-US" dirty="0" smtClean="0"/>
            <a:t>Analyzing results</a:t>
          </a:r>
          <a:endParaRPr lang="ru-RU" dirty="0"/>
        </a:p>
      </dgm:t>
    </dgm:pt>
    <dgm:pt modelId="{1C96502B-1671-4DB3-8D64-F05A17AF7D4B}" type="parTrans" cxnId="{AF06C5A5-D182-4B7B-926F-747D7470370B}">
      <dgm:prSet/>
      <dgm:spPr/>
      <dgm:t>
        <a:bodyPr/>
        <a:lstStyle/>
        <a:p>
          <a:endParaRPr lang="ru-RU"/>
        </a:p>
      </dgm:t>
    </dgm:pt>
    <dgm:pt modelId="{C3EED38A-D99A-4E62-A8FB-9A817ABA8975}" type="sibTrans" cxnId="{AF06C5A5-D182-4B7B-926F-747D7470370B}">
      <dgm:prSet/>
      <dgm:spPr/>
      <dgm:t>
        <a:bodyPr/>
        <a:lstStyle/>
        <a:p>
          <a:endParaRPr lang="ru-RU"/>
        </a:p>
      </dgm:t>
    </dgm:pt>
    <dgm:pt modelId="{2491F34C-C0A7-4929-8E63-2DF4728A91A4}" type="pres">
      <dgm:prSet presAssocID="{F5F03BB3-67DE-481E-A38F-8CFD1C8AB4D4}" presName="Name0" presStyleCnt="0">
        <dgm:presLayoutVars>
          <dgm:dir/>
          <dgm:resizeHandles val="exact"/>
        </dgm:presLayoutVars>
      </dgm:prSet>
      <dgm:spPr/>
    </dgm:pt>
    <dgm:pt modelId="{93D1F8BB-FF70-4048-9295-CB98278B6500}" type="pres">
      <dgm:prSet presAssocID="{71141360-B21A-4024-9573-218D1797C3F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77DD8-829F-4926-9224-D88F3BD2DFE6}" type="pres">
      <dgm:prSet presAssocID="{577FF0B4-AFB2-4EBA-8D8B-009A60452B0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FFEA5FD6-445E-49D7-8818-D7C335D7CA11}" type="pres">
      <dgm:prSet presAssocID="{577FF0B4-AFB2-4EBA-8D8B-009A60452B0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CE4D7B9E-CF37-4905-A49B-652141A79BF1}" type="pres">
      <dgm:prSet presAssocID="{4A05E1B0-BA34-4C30-A283-CE3FA3915D52}" presName="node" presStyleLbl="node1" presStyleIdx="1" presStyleCnt="3" custLinFactNeighborX="1344" custLinFactNeighborY="-24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C95550-B7BB-4B94-9A2E-784C3174D195}" type="pres">
      <dgm:prSet presAssocID="{404C82FA-F7F8-4563-BB5D-8A93D5A2F0FC}" presName="sibTrans" presStyleLbl="sibTrans2D1" presStyleIdx="1" presStyleCnt="2"/>
      <dgm:spPr/>
      <dgm:t>
        <a:bodyPr/>
        <a:lstStyle/>
        <a:p>
          <a:endParaRPr lang="ru-RU"/>
        </a:p>
      </dgm:t>
    </dgm:pt>
    <dgm:pt modelId="{4A18EB66-3CCB-4125-A94C-0C3B2E185EF8}" type="pres">
      <dgm:prSet presAssocID="{404C82FA-F7F8-4563-BB5D-8A93D5A2F0FC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9A5CEF66-BDBD-403E-A3FD-16C933560A1E}" type="pres">
      <dgm:prSet presAssocID="{B9867D1F-59D3-4606-A036-96501DE134D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6DD8D4-B9A0-402B-85C5-F9E305F9243F}" type="presOf" srcId="{4A05E1B0-BA34-4C30-A283-CE3FA3915D52}" destId="{CE4D7B9E-CF37-4905-A49B-652141A79BF1}" srcOrd="0" destOrd="0" presId="urn:microsoft.com/office/officeart/2005/8/layout/process1"/>
    <dgm:cxn modelId="{5FD99A5B-EB3F-49B9-AEED-6240050258AA}" type="presOf" srcId="{577FF0B4-AFB2-4EBA-8D8B-009A60452B05}" destId="{F4177DD8-829F-4926-9224-D88F3BD2DFE6}" srcOrd="0" destOrd="0" presId="urn:microsoft.com/office/officeart/2005/8/layout/process1"/>
    <dgm:cxn modelId="{E40DBDD7-AF16-470F-8C2B-B6FED770AF1E}" srcId="{F5F03BB3-67DE-481E-A38F-8CFD1C8AB4D4}" destId="{71141360-B21A-4024-9573-218D1797C3F5}" srcOrd="0" destOrd="0" parTransId="{0E48D9A1-D5B3-4D97-8D1B-AC61EFBB8456}" sibTransId="{577FF0B4-AFB2-4EBA-8D8B-009A60452B05}"/>
    <dgm:cxn modelId="{7F1ECA87-1DA3-4AE6-9CDD-95D74F0EA743}" type="presOf" srcId="{71141360-B21A-4024-9573-218D1797C3F5}" destId="{93D1F8BB-FF70-4048-9295-CB98278B6500}" srcOrd="0" destOrd="0" presId="urn:microsoft.com/office/officeart/2005/8/layout/process1"/>
    <dgm:cxn modelId="{29C9ADA1-8CFC-42E5-A481-EA99C7D71DC9}" srcId="{F5F03BB3-67DE-481E-A38F-8CFD1C8AB4D4}" destId="{4A05E1B0-BA34-4C30-A283-CE3FA3915D52}" srcOrd="1" destOrd="0" parTransId="{07CA5B8D-01BE-461D-BF20-531CD1E114AF}" sibTransId="{404C82FA-F7F8-4563-BB5D-8A93D5A2F0FC}"/>
    <dgm:cxn modelId="{C40D1AA0-8A4B-4A21-ABC7-B2616FCA0E1A}" type="presOf" srcId="{404C82FA-F7F8-4563-BB5D-8A93D5A2F0FC}" destId="{8AC95550-B7BB-4B94-9A2E-784C3174D195}" srcOrd="0" destOrd="0" presId="urn:microsoft.com/office/officeart/2005/8/layout/process1"/>
    <dgm:cxn modelId="{AF06C5A5-D182-4B7B-926F-747D7470370B}" srcId="{F5F03BB3-67DE-481E-A38F-8CFD1C8AB4D4}" destId="{B9867D1F-59D3-4606-A036-96501DE134D1}" srcOrd="2" destOrd="0" parTransId="{1C96502B-1671-4DB3-8D64-F05A17AF7D4B}" sibTransId="{C3EED38A-D99A-4E62-A8FB-9A817ABA8975}"/>
    <dgm:cxn modelId="{37F8EB9E-C235-4A73-8E07-DA6032C88E79}" type="presOf" srcId="{577FF0B4-AFB2-4EBA-8D8B-009A60452B05}" destId="{FFEA5FD6-445E-49D7-8818-D7C335D7CA11}" srcOrd="1" destOrd="0" presId="urn:microsoft.com/office/officeart/2005/8/layout/process1"/>
    <dgm:cxn modelId="{58ADC44E-A427-48C7-8C04-6300875D9E07}" type="presOf" srcId="{F5F03BB3-67DE-481E-A38F-8CFD1C8AB4D4}" destId="{2491F34C-C0A7-4929-8E63-2DF4728A91A4}" srcOrd="0" destOrd="0" presId="urn:microsoft.com/office/officeart/2005/8/layout/process1"/>
    <dgm:cxn modelId="{09C59254-566A-4087-A290-EECE838F4708}" type="presOf" srcId="{B9867D1F-59D3-4606-A036-96501DE134D1}" destId="{9A5CEF66-BDBD-403E-A3FD-16C933560A1E}" srcOrd="0" destOrd="0" presId="urn:microsoft.com/office/officeart/2005/8/layout/process1"/>
    <dgm:cxn modelId="{D527FCA7-ED18-4041-B5BB-0C8825D99087}" type="presOf" srcId="{404C82FA-F7F8-4563-BB5D-8A93D5A2F0FC}" destId="{4A18EB66-3CCB-4125-A94C-0C3B2E185EF8}" srcOrd="1" destOrd="0" presId="urn:microsoft.com/office/officeart/2005/8/layout/process1"/>
    <dgm:cxn modelId="{0AC41BEA-EBA1-4CD1-9BEA-CFC3101B74F1}" type="presParOf" srcId="{2491F34C-C0A7-4929-8E63-2DF4728A91A4}" destId="{93D1F8BB-FF70-4048-9295-CB98278B6500}" srcOrd="0" destOrd="0" presId="urn:microsoft.com/office/officeart/2005/8/layout/process1"/>
    <dgm:cxn modelId="{09C79E62-84F0-452D-919F-BB0DB2617F58}" type="presParOf" srcId="{2491F34C-C0A7-4929-8E63-2DF4728A91A4}" destId="{F4177DD8-829F-4926-9224-D88F3BD2DFE6}" srcOrd="1" destOrd="0" presId="urn:microsoft.com/office/officeart/2005/8/layout/process1"/>
    <dgm:cxn modelId="{5833554A-AD9A-498A-82F5-E6A20E0D5E68}" type="presParOf" srcId="{F4177DD8-829F-4926-9224-D88F3BD2DFE6}" destId="{FFEA5FD6-445E-49D7-8818-D7C335D7CA11}" srcOrd="0" destOrd="0" presId="urn:microsoft.com/office/officeart/2005/8/layout/process1"/>
    <dgm:cxn modelId="{0FB210EC-1E0A-4ACE-ABFC-D5A70A01467D}" type="presParOf" srcId="{2491F34C-C0A7-4929-8E63-2DF4728A91A4}" destId="{CE4D7B9E-CF37-4905-A49B-652141A79BF1}" srcOrd="2" destOrd="0" presId="urn:microsoft.com/office/officeart/2005/8/layout/process1"/>
    <dgm:cxn modelId="{EF7042B5-AE24-4272-8A01-EFEC390F34E6}" type="presParOf" srcId="{2491F34C-C0A7-4929-8E63-2DF4728A91A4}" destId="{8AC95550-B7BB-4B94-9A2E-784C3174D195}" srcOrd="3" destOrd="0" presId="urn:microsoft.com/office/officeart/2005/8/layout/process1"/>
    <dgm:cxn modelId="{C19F1DF6-7728-474C-9BFF-980E343561BC}" type="presParOf" srcId="{8AC95550-B7BB-4B94-9A2E-784C3174D195}" destId="{4A18EB66-3CCB-4125-A94C-0C3B2E185EF8}" srcOrd="0" destOrd="0" presId="urn:microsoft.com/office/officeart/2005/8/layout/process1"/>
    <dgm:cxn modelId="{0BF809D0-0736-434F-8348-0EAA98EA5DAC}" type="presParOf" srcId="{2491F34C-C0A7-4929-8E63-2DF4728A91A4}" destId="{9A5CEF66-BDBD-403E-A3FD-16C933560A1E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D1F8BB-FF70-4048-9295-CB98278B6500}">
      <dsp:nvSpPr>
        <dsp:cNvPr id="0" name=""/>
        <dsp:cNvSpPr/>
      </dsp:nvSpPr>
      <dsp:spPr>
        <a:xfrm>
          <a:off x="6961" y="311870"/>
          <a:ext cx="2080778" cy="1248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Planning</a:t>
          </a:r>
          <a:endParaRPr lang="ru-RU" sz="2500" kern="1200" dirty="0"/>
        </a:p>
      </dsp:txBody>
      <dsp:txXfrm>
        <a:off x="43527" y="348436"/>
        <a:ext cx="2007646" cy="1175334"/>
      </dsp:txXfrm>
    </dsp:sp>
    <dsp:sp modelId="{F4177DD8-829F-4926-9224-D88F3BD2DFE6}">
      <dsp:nvSpPr>
        <dsp:cNvPr id="0" name=""/>
        <dsp:cNvSpPr/>
      </dsp:nvSpPr>
      <dsp:spPr>
        <a:xfrm rot="21563896">
          <a:off x="2298601" y="662598"/>
          <a:ext cx="447078" cy="5160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298605" y="766508"/>
        <a:ext cx="312955" cy="309620"/>
      </dsp:txXfrm>
    </dsp:sp>
    <dsp:sp modelId="{CE4D7B9E-CF37-4905-A49B-652141A79BF1}">
      <dsp:nvSpPr>
        <dsp:cNvPr id="0" name=""/>
        <dsp:cNvSpPr/>
      </dsp:nvSpPr>
      <dsp:spPr>
        <a:xfrm>
          <a:off x="2931237" y="281158"/>
          <a:ext cx="2080778" cy="1248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Implementing </a:t>
          </a:r>
          <a:endParaRPr lang="ru-RU" sz="2500" kern="1200" dirty="0"/>
        </a:p>
      </dsp:txBody>
      <dsp:txXfrm>
        <a:off x="2967803" y="317724"/>
        <a:ext cx="2007646" cy="1175334"/>
      </dsp:txXfrm>
    </dsp:sp>
    <dsp:sp modelId="{8AC95550-B7BB-4B94-9A2E-784C3174D195}">
      <dsp:nvSpPr>
        <dsp:cNvPr id="0" name=""/>
        <dsp:cNvSpPr/>
      </dsp:nvSpPr>
      <dsp:spPr>
        <a:xfrm rot="36382">
          <a:off x="5217284" y="662861"/>
          <a:ext cx="435220" cy="51603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5217288" y="765376"/>
        <a:ext cx="304654" cy="309620"/>
      </dsp:txXfrm>
    </dsp:sp>
    <dsp:sp modelId="{9A5CEF66-BDBD-403E-A3FD-16C933560A1E}">
      <dsp:nvSpPr>
        <dsp:cNvPr id="0" name=""/>
        <dsp:cNvSpPr/>
      </dsp:nvSpPr>
      <dsp:spPr>
        <a:xfrm>
          <a:off x="5833140" y="311870"/>
          <a:ext cx="2080778" cy="12484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Analyzing results</a:t>
          </a:r>
          <a:endParaRPr lang="ru-RU" sz="2500" kern="1200" dirty="0"/>
        </a:p>
      </dsp:txBody>
      <dsp:txXfrm>
        <a:off x="5869706" y="348436"/>
        <a:ext cx="2007646" cy="1175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0.213</cdr:x>
      <cdr:y>0.69771</cdr:y>
    </cdr:from>
    <cdr:to>
      <cdr:x>0.23242</cdr:x>
      <cdr:y>0.82674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H="1">
          <a:off x="1779157" y="3114928"/>
          <a:ext cx="162272" cy="576064"/>
        </a:xfrm>
        <a:prstGeom xmlns:a="http://schemas.openxmlformats.org/drawingml/2006/main" prst="straightConnector1">
          <a:avLst/>
        </a:prstGeom>
        <a:ln xmlns:a="http://schemas.openxmlformats.org/drawingml/2006/main" w="12700">
          <a:solidFill>
            <a:schemeClr val="bg1">
              <a:lumMod val="65000"/>
            </a:schemeClr>
          </a:solidFill>
          <a:tailEnd type="stealt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2018-12-04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vanmiller.org/ab-testing/sample-size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evanmiller.org/ab-testing/sample-size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ptimizely.com/sample-size-calculator/?conversion=10&amp;effect=10&amp;significance=95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wo.com/ab-split-test-duration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btasty.com/sample-size-calculator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vwo.com/blog/ab-test-duration-calculator/" TargetMode="External"/><Relationship Id="rId13" Type="http://schemas.openxmlformats.org/officeDocument/2006/relationships/hyperlink" Target="https://vwo.com/ab-split-test-significance-calculator/" TargetMode="External"/><Relationship Id="rId3" Type="http://schemas.openxmlformats.org/officeDocument/2006/relationships/hyperlink" Target="http://www.evanmiller.org/bayesian-ab-testing.html" TargetMode="External"/><Relationship Id="rId7" Type="http://schemas.openxmlformats.org/officeDocument/2006/relationships/hyperlink" Target="https://www.optimizely.com/sample-size-calculator" TargetMode="External"/><Relationship Id="rId12" Type="http://schemas.openxmlformats.org/officeDocument/2006/relationships/hyperlink" Target="https://www.abtasty.com/sample-size-calculator/" TargetMode="External"/><Relationship Id="rId2" Type="http://schemas.openxmlformats.org/officeDocument/2006/relationships/hyperlink" Target="http://www.evanmiller.org/ab-testing/sample-siz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btestguide.com/calc/" TargetMode="External"/><Relationship Id="rId11" Type="http://schemas.openxmlformats.org/officeDocument/2006/relationships/hyperlink" Target="https://signalvnoise.com/posts/3004-ab-testing-tech-note-determining-sample-size" TargetMode="External"/><Relationship Id="rId5" Type="http://schemas.openxmlformats.org/officeDocument/2006/relationships/hyperlink" Target="https://blog.optimizely.com/2015/01/20/statistics-for-the-internet-age-the-story-behind-optimizelys-new-stats-engine/" TargetMode="External"/><Relationship Id="rId10" Type="http://schemas.openxmlformats.org/officeDocument/2006/relationships/hyperlink" Target="https://help.optimizely.com/Analyze_Results/How_long_to_run_an_experiment" TargetMode="External"/><Relationship Id="rId4" Type="http://schemas.openxmlformats.org/officeDocument/2006/relationships/hyperlink" Target="https://www.widerfunnel.com/goodbye-t-test-new-stats-models-for-ab-testing-boost-accuracy-effectiveness/" TargetMode="External"/><Relationship Id="rId9" Type="http://schemas.openxmlformats.org/officeDocument/2006/relationships/hyperlink" Target="http://www.vanbelle.org/chapters/webchapter2.pdf" TargetMode="External"/><Relationship Id="rId14" Type="http://schemas.openxmlformats.org/officeDocument/2006/relationships/hyperlink" Target="https://keydifferences.com/difference-between-t-test-and-z-test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nbelle.org/chapters/webchapter2.pd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556792"/>
            <a:ext cx="7772400" cy="204365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A/B </a:t>
            </a:r>
            <a:r>
              <a:rPr lang="en-US" sz="4000" b="1" dirty="0" smtClean="0"/>
              <a:t>testing basics:</a:t>
            </a:r>
            <a:br>
              <a:rPr lang="en-US" sz="4000" b="1" dirty="0" smtClean="0"/>
            </a:br>
            <a:r>
              <a:rPr lang="en-US" sz="4000" b="1" dirty="0" smtClean="0"/>
              <a:t>the </a:t>
            </a:r>
            <a:r>
              <a:rPr lang="en-US" sz="4000" b="1" dirty="0" smtClean="0"/>
              <a:t>main </a:t>
            </a:r>
            <a:r>
              <a:rPr lang="en-US" sz="4000" b="1" dirty="0" smtClean="0"/>
              <a:t>stats behind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200400" cy="838944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 smtClean="0"/>
              <a:t>Dimitriy Maidanyuk</a:t>
            </a:r>
          </a:p>
          <a:p>
            <a:pPr algn="l"/>
            <a:r>
              <a:rPr lang="en-US" sz="2000" b="1" dirty="0" smtClean="0"/>
              <a:t>maydanuk@gmail.com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4506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116632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important stats definitions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193096"/>
              </p:ext>
            </p:extLst>
          </p:nvPr>
        </p:nvGraphicFramePr>
        <p:xfrm>
          <a:off x="683568" y="1700808"/>
          <a:ext cx="7704855" cy="3816423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12730"/>
                <a:gridCol w="5792125"/>
              </a:tblGrid>
              <a:tr h="379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Definition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Description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</a:t>
                      </a:r>
                      <a:r>
                        <a:rPr lang="en-US" sz="1600" baseline="-250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Null (main) hypothesis, </a:t>
                      </a:r>
                      <a:r>
                        <a:rPr lang="en-US" sz="1600" dirty="0" smtClean="0">
                          <a:effectLst/>
                        </a:rPr>
                        <a:t>any </a:t>
                      </a:r>
                      <a:r>
                        <a:rPr lang="en-US" sz="1600" dirty="0">
                          <a:effectLst/>
                        </a:rPr>
                        <a:t>suggestion about </a:t>
                      </a:r>
                      <a:r>
                        <a:rPr lang="en-US" sz="1600" dirty="0" smtClean="0">
                          <a:effectLst/>
                        </a:rPr>
                        <a:t>testing values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</a:t>
                      </a:r>
                      <a:r>
                        <a:rPr lang="en-US" sz="1600" baseline="-250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Alternative hypothesis, controversial suggestion to null hypothesis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Type I Error (</a:t>
                      </a:r>
                      <a:r>
                        <a:rPr lang="en-US" sz="1600">
                          <a:effectLst/>
                          <a:sym typeface="Symbol"/>
                        </a:rPr>
                        <a:t>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Probability of rejecting the null hypothesis when it is true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Type II Error (</a:t>
                      </a:r>
                      <a:r>
                        <a:rPr lang="en-US" sz="1600">
                          <a:effectLst/>
                          <a:sym typeface="Symbol"/>
                        </a:rPr>
                        <a:t>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Probability of not rejecting the null hypothesis when it is false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Power (1-</a:t>
                      </a:r>
                      <a:r>
                        <a:rPr lang="en-US" sz="1600">
                          <a:effectLst/>
                          <a:sym typeface="Symbol"/>
                        </a:rPr>
                        <a:t>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Probability of rejecting the null hypothesis when it is false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2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Critical Value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critical value defines the boundary between the rejection and no rejection regions.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Sample size, n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number of observations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92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Conversions, c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number of observations (unique) when a conversion is occurred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64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Stats formulas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7797792"/>
                  </p:ext>
                </p:extLst>
              </p:nvPr>
            </p:nvGraphicFramePr>
            <p:xfrm>
              <a:off x="755576" y="1556792"/>
              <a:ext cx="7632847" cy="4104456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3591131"/>
                    <a:gridCol w="4041716"/>
                  </a:tblGrid>
                  <a:tr h="30122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Parameter</a:t>
                          </a:r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Calculation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4785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Conversion rate,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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𝜇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𝑐</m:t>
                                    </m:r>
                                  </m:num>
                                  <m:den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8754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Variation of conversion rate,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</a:t>
                          </a:r>
                          <a:r>
                            <a:rPr lang="en-US" sz="1600" baseline="30000">
                              <a:effectLst/>
                            </a:rPr>
                            <a:t>2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  <a:sym typeface="Symbol"/>
                                  </a:rPr>
                                  <m:t>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1−</m:t>
                                        </m:r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𝜇</m:t>
                                        </m:r>
                                      </m:e>
                                    </m:d>
                                  </m:e>
                                </m:rad>
                              </m:oMath>
                            </m:oMathPara>
                          </a14:m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4540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Critical Value for equal sample sizes equal variances,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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𝛿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1−</m:t>
                                        </m:r>
                                        <m:f>
                                          <m:fPr>
                                            <m:type m:val="skw"/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𝛼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sub>
                                    </m:s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1−</m:t>
                                        </m:r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𝛽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𝜎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𝑛</m:t>
                                        </m:r>
                                      </m:den>
                                    </m:f>
                                  </m:e>
                                </m:rad>
                              </m:oMath>
                            </m:oMathPara>
                          </a14:m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6121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Critical Value for equal sample sizes and non-equal variances,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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𝛿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1−</m:t>
                                    </m:r>
                                    <m:f>
                                      <m:fPr>
                                        <m:type m:val="skw"/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𝛼</m:t>
                                        </m:r>
                                      </m:num>
                                      <m:den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b>
                                </m:sSub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𝑛</m:t>
                                        </m:r>
                                      </m:den>
                                    </m:f>
                                  </m:e>
                                </m:ra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𝛽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6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>
                                                    <a:effectLst/>
                                                    <a:latin typeface="Cambria Math"/>
                                                  </a:rPr>
                                                  <m:t>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>
                                                    <a:effectLst/>
                                                    <a:latin typeface="Cambria Math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+</m:t>
                                        </m:r>
                                        <m:sSup>
                                          <m:sSup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6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>
                                                    <a:effectLst/>
                                                    <a:latin typeface="Cambria Math"/>
                                                  </a:rPr>
                                                  <m:t>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>
                                                    <a:effectLst/>
                                                    <a:latin typeface="Cambria Math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𝑛</m:t>
                                        </m:r>
                                      </m:den>
                                    </m:f>
                                  </m:e>
                                </m:rad>
                              </m:oMath>
                            </m:oMathPara>
                          </a14:m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6121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Critical Value for non-equal sample sizes and non-equal variances, </a:t>
                          </a:r>
                          <a:r>
                            <a:rPr lang="en-US" sz="1600" dirty="0">
                              <a:effectLst/>
                              <a:sym typeface="Symbol"/>
                            </a:rPr>
                            <a:t></a:t>
                          </a:r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𝛿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1−</m:t>
                                    </m:r>
                                    <m:f>
                                      <m:fPr>
                                        <m:type m:val="skw"/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𝛼</m:t>
                                        </m:r>
                                      </m:num>
                                      <m:den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sub>
                                </m:sSub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𝑛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𝑛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rad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𝛽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6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>
                                                    <a:effectLst/>
                                                    <a:latin typeface="Cambria Math"/>
                                                  </a:rPr>
                                                  <m:t>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>
                                                    <a:effectLst/>
                                                    <a:latin typeface="Cambria Math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𝑛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ru-RU" sz="1600" i="1">
                                                    <a:effectLst/>
                                                    <a:latin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600">
                                                    <a:effectLst/>
                                                    <a:latin typeface="Cambria Math"/>
                                                  </a:rPr>
                                                  <m:t>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600">
                                                    <a:effectLst/>
                                                    <a:latin typeface="Cambria Math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  <m:sup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𝑛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rad>
                              </m:oMath>
                            </m:oMathPara>
                          </a14:m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7797792"/>
                  </p:ext>
                </p:extLst>
              </p:nvPr>
            </p:nvGraphicFramePr>
            <p:xfrm>
              <a:off x="755576" y="1556792"/>
              <a:ext cx="7632847" cy="4104456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3591131"/>
                    <a:gridCol w="4041716"/>
                  </a:tblGrid>
                  <a:tr h="30122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Parameter</a:t>
                          </a:r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Calculation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4785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Conversion rate,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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8989" t="-61111" r="-151" b="-594444"/>
                          </a:stretch>
                        </a:blipFill>
                      </a:tcPr>
                    </a:tc>
                  </a:tr>
                  <a:tr h="38754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Variation of conversion rate,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</a:t>
                          </a:r>
                          <a:r>
                            <a:rPr lang="en-US" sz="1600" baseline="30000">
                              <a:effectLst/>
                            </a:rPr>
                            <a:t>2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8989" t="-226563" r="-151" b="-735938"/>
                          </a:stretch>
                        </a:blipFill>
                      </a:tcPr>
                    </a:tc>
                  </a:tr>
                  <a:tr h="94540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Critical Value for equal sample sizes equal variances,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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8989" t="-134839" r="-151" b="-203871"/>
                          </a:stretch>
                        </a:blipFill>
                      </a:tcPr>
                    </a:tc>
                  </a:tr>
                  <a:tr h="96121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Critical Value for equal sample sizes and non-equal variances,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</a:t>
                          </a:r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8989" t="-230380" r="-151" b="-100000"/>
                          </a:stretch>
                        </a:blipFill>
                      </a:tcPr>
                    </a:tc>
                  </a:tr>
                  <a:tr h="96121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Critical Value for non-equal sample sizes and non-equal variances, </a:t>
                          </a:r>
                          <a:r>
                            <a:rPr lang="en-US" sz="1600" dirty="0">
                              <a:effectLst/>
                              <a:sym typeface="Symbol"/>
                            </a:rPr>
                            <a:t></a:t>
                          </a:r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8989" t="-330380" r="-15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5028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0622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Algorithm for calculating the sample size</a:t>
            </a:r>
            <a:r>
              <a:rPr lang="en-US" sz="2400" dirty="0" smtClean="0"/>
              <a:t>*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51520" y="1088438"/>
                <a:ext cx="4898979" cy="33486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b="1" i="0">
                                <a:latin typeface="Cambria Math"/>
                              </a:rPr>
                              <m:t>𝐈𝐧𝐩𝐮𝐭</m:t>
                            </m:r>
                            <m:r>
                              <a:rPr lang="en-US" b="1" i="0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0">
                                <a:latin typeface="Cambria Math"/>
                              </a:rPr>
                              <m:t>𝐝𝐚𝐭𝐚</m:t>
                            </m:r>
                            <m:r>
                              <a:rPr lang="en-US" i="1">
                                <a:latin typeface="Cambria Math"/>
                              </a:rPr>
                              <m:t>:</m:t>
                            </m:r>
                          </m:e>
                        </m:mr>
                        <m:m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m>
                                          <m:mPr>
                                            <m:mcs>
                                              <m:mc>
                                                <m:mcPr>
                                                  <m:count m:val="1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ru-RU" i="1">
                                                <a:latin typeface="Cambria Math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d>
                                                <m:dPr>
                                                  <m:begChr m:val="|"/>
                                                  <m:endChr m:val=""/>
                                                  <m:ctrlPr>
                                                    <a:rPr lang="ru-RU" i="1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m>
                                                    <m:mPr>
                                                      <m:mcs>
                                                        <m:mc>
                                                          <m:mcPr>
                                                            <m:count m:val="1"/>
                                                            <m:mcJc m:val="center"/>
                                                          </m:mcPr>
                                                        </m:mc>
                                                      </m:mcs>
                                                      <m:ctrlPr>
                                                        <a:rPr lang="ru-RU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mPr>
                                                    <m:mr>
                                                      <m:e>
                                                        <m: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  <m:t>𝜇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  <m:t>,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  <m:t>𝛿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  <m:t>,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  <m:t>𝛼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  <m:t>,</m:t>
                                                        </m:r>
                                                        <m:r>
                                                          <a:rPr lang="en-US" i="1">
                                                            <a:latin typeface="Cambria Math"/>
                                                          </a:rPr>
                                                          <m:t>𝛽</m:t>
                                                        </m:r>
                                                      </m:e>
                                                    </m:mr>
                                                  </m:m>
                                                  <m:r>
                                                    <a:rPr lang="en-US" b="0" i="1" smtClean="0">
                                                      <a:latin typeface="Cambria Math"/>
                                                    </a:rPr>
                                                    <m:t> </m:t>
                                                  </m:r>
                                                </m:e>
                                              </m:d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                                                           </m:t>
                                              </m:r>
                                            </m:e>
                                          </m:mr>
                                          <m:mr>
                                            <m:e>
                                              <m:r>
                                                <a:rPr lang="en-US" b="1" i="0">
                                                  <a:latin typeface="Cambria Math"/>
                                                </a:rPr>
                                                <m:t>𝐂𝐚𝐥𝐜𝐮𝐥𝐚𝐭𝐞</m:t>
                                              </m:r>
                                              <m:r>
                                                <a:rPr lang="en-US" i="1">
                                                  <a:latin typeface="Cambria Math"/>
                                                </a:rPr>
                                                <m:t>:</m:t>
                                              </m:r>
                                            </m:e>
                                          </m:mr>
                                          <m:mr>
                                            <m:e>
                                              <m:d>
                                                <m:dPr>
                                                  <m:begChr m:val="|"/>
                                                  <m:endChr m:val=""/>
                                                  <m:ctrlPr>
                                                    <a:rPr lang="ru-RU" i="1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eqArr>
                                                    <m:eqArrPr>
                                                      <m:ctrlPr>
                                                        <a:rPr lang="ru-RU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eqArrPr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𝑖𝑓</m:t>
                                                      </m:r>
                                                      <m:d>
                                                        <m:dPr>
                                                          <m:ctrlPr>
                                                            <a:rPr lang="ru-RU" i="1">
                                                              <a:latin typeface="Cambria Math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𝜇</m:t>
                                                          </m:r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&gt;0.5</m:t>
                                                          </m:r>
                                                        </m:e>
                                                      </m:d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 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𝜇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←1−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𝜇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                               </m:t>
                                                      </m:r>
                                                    </m:e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𝑧𝑎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←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NORM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.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S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.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INV</m:t>
                                                      </m:r>
                                                      <m:d>
                                                        <m:dPr>
                                                          <m:ctrlPr>
                                                            <a:rPr lang="ru-RU" i="1">
                                                              <a:latin typeface="Cambria Math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1−</m:t>
                                                          </m:r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𝛼</m:t>
                                                          </m:r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/2</m:t>
                                                          </m:r>
                                                        </m:e>
                                                      </m:d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                    </m:t>
                                                      </m:r>
                                                    </m:e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𝑧𝑏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←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NORM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.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S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.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INV</m:t>
                                                      </m:r>
                                                      <m:r>
                                                        <m:rPr>
                                                          <m:nor/>
                                                        </m:rPr>
                                                        <a:rPr lang="en-US" b="1"/>
                                                        <m:t> </m:t>
                                                      </m:r>
                                                      <m:d>
                                                        <m:dPr>
                                                          <m:ctrlPr>
                                                            <a:rPr lang="ru-RU" i="1">
                                                              <a:latin typeface="Cambria Math"/>
                                                            </a:rPr>
                                                          </m:ctrlPr>
                                                        </m:dPr>
                                                        <m:e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𝛽</m:t>
                                                          </m:r>
                                                        </m:e>
                                                      </m:d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                               </m:t>
                                                      </m:r>
                                                    </m:e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𝑠𝑑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1←</m:t>
                                                      </m:r>
                                                      <m:rad>
                                                        <m:radPr>
                                                          <m:degHide m:val="on"/>
                                                          <m:ctrlPr>
                                                            <a:rPr lang="ru-RU" i="1">
                                                              <a:latin typeface="Cambria Math"/>
                                                            </a:rPr>
                                                          </m:ctrlPr>
                                                        </m:radPr>
                                                        <m:deg/>
                                                        <m:e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2</m:t>
                                                          </m:r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𝜇</m:t>
                                                          </m:r>
                                                          <m:d>
                                                            <m:dPr>
                                                              <m:ctrlPr>
                                                                <a:rPr lang="ru-RU" i="1">
                                                                  <a:latin typeface="Cambria Math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1−</m:t>
                                                              </m:r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𝜇</m:t>
                                                              </m:r>
                                                            </m:e>
                                                          </m:d>
                                                        </m:e>
                                                      </m:rad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                                       </m:t>
                                                      </m:r>
                                                    </m:e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𝑠𝑑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2←</m:t>
                                                      </m:r>
                                                      <m:rad>
                                                        <m:radPr>
                                                          <m:degHide m:val="on"/>
                                                          <m:ctrlPr>
                                                            <a:rPr lang="ru-RU" i="1">
                                                              <a:latin typeface="Cambria Math"/>
                                                            </a:rPr>
                                                          </m:ctrlPr>
                                                        </m:radPr>
                                                        <m:deg/>
                                                        <m:e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𝜇</m:t>
                                                          </m:r>
                                                          <m:d>
                                                            <m:dPr>
                                                              <m:ctrlPr>
                                                                <a:rPr lang="ru-RU" i="1">
                                                                  <a:latin typeface="Cambria Math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1−</m:t>
                                                              </m:r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𝜇</m:t>
                                                              </m:r>
                                                            </m:e>
                                                          </m:d>
                                                          <m:r>
                                                            <a:rPr lang="en-US" i="1">
                                                              <a:latin typeface="Cambria Math"/>
                                                            </a:rPr>
                                                            <m:t>+</m:t>
                                                          </m:r>
                                                          <m:d>
                                                            <m:dPr>
                                                              <m:ctrlPr>
                                                                <a:rPr lang="ru-RU" i="1">
                                                                  <a:latin typeface="Cambria Math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𝜇</m:t>
                                                              </m:r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+</m:t>
                                                              </m:r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𝛿</m:t>
                                                              </m:r>
                                                            </m:e>
                                                          </m:d>
                                                          <m:d>
                                                            <m:dPr>
                                                              <m:ctrlPr>
                                                                <a:rPr lang="ru-RU" i="1">
                                                                  <a:latin typeface="Cambria Math"/>
                                                                </a:rPr>
                                                              </m:ctrlPr>
                                                            </m:dPr>
                                                            <m:e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1−</m:t>
                                                              </m:r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𝜇</m:t>
                                                              </m:r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−</m:t>
                                                              </m:r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𝛿</m:t>
                                                              </m:r>
                                                            </m:e>
                                                          </m:d>
                                                        </m:e>
                                                      </m:rad>
                                                    </m:e>
                                                    <m:e>
                                                      <m:r>
                                                        <a:rPr lang="en-US" b="1" i="0" smtClean="0">
                                                          <a:latin typeface="Cambria Math"/>
                                                        </a:rPr>
                                                        <m:t>𝐑</m:t>
                                                      </m:r>
                                                      <m:r>
                                                        <a:rPr lang="en-US" b="1" i="0">
                                                          <a:latin typeface="Cambria Math"/>
                                                        </a:rPr>
                                                        <m:t>𝐞𝐭𝐮𝐫𝐧</m:t>
                                                      </m:r>
                                                      <m:r>
                                                        <a:rPr lang="en-US" i="1">
                                                          <a:latin typeface="Cambria Math"/>
                                                        </a:rPr>
                                                        <m:t>:</m:t>
                                                      </m:r>
                                                    </m:e>
                                                    <m:e>
                                                      <m:f>
                                                        <m:fPr>
                                                          <m:ctrlPr>
                                                            <a:rPr lang="ru-RU" i="1">
                                                              <a:latin typeface="Cambria Math"/>
                                                            </a:rPr>
                                                          </m:ctrlPr>
                                                        </m:fPr>
                                                        <m:num>
                                                          <m:sSup>
                                                            <m:sSupPr>
                                                              <m:ctrlPr>
                                                                <a:rPr lang="ru-RU" i="1">
                                                                  <a:latin typeface="Cambria Math"/>
                                                                </a:rPr>
                                                              </m:ctrlPr>
                                                            </m:sSupPr>
                                                            <m:e>
                                                              <m:d>
                                                                <m:dPr>
                                                                  <m:ctrlPr>
                                                                    <a:rPr lang="ru-RU" i="1">
                                                                      <a:latin typeface="Cambria Math"/>
                                                                    </a:rPr>
                                                                  </m:ctrlPr>
                                                                </m:dPr>
                                                                <m:e>
                                                                  <m:r>
                                                                    <a:rPr lang="en-US" i="1">
                                                                      <a:latin typeface="Cambria Math"/>
                                                                    </a:rPr>
                                                                    <m:t>𝑧𝑎</m:t>
                                                                  </m:r>
                                                                  <m:r>
                                                                    <a:rPr lang="en-US" i="1">
                                                                      <a:latin typeface="Cambria Math"/>
                                                                    </a:rPr>
                                                                    <m:t>∙</m:t>
                                                                  </m:r>
                                                                  <m:r>
                                                                    <a:rPr lang="en-US" i="1">
                                                                      <a:latin typeface="Cambria Math"/>
                                                                    </a:rPr>
                                                                    <m:t>𝑠𝑑</m:t>
                                                                  </m:r>
                                                                  <m:r>
                                                                    <a:rPr lang="en-US" i="1">
                                                                      <a:latin typeface="Cambria Math"/>
                                                                    </a:rPr>
                                                                    <m:t>1+</m:t>
                                                                  </m:r>
                                                                  <m:r>
                                                                    <a:rPr lang="en-US" i="1">
                                                                      <a:latin typeface="Cambria Math"/>
                                                                    </a:rPr>
                                                                    <m:t>𝑧𝑏</m:t>
                                                                  </m:r>
                                                                  <m:r>
                                                                    <a:rPr lang="en-US" i="1">
                                                                      <a:latin typeface="Cambria Math"/>
                                                                    </a:rPr>
                                                                    <m:t>∙</m:t>
                                                                  </m:r>
                                                                  <m:r>
                                                                    <a:rPr lang="en-US" i="1">
                                                                      <a:latin typeface="Cambria Math"/>
                                                                    </a:rPr>
                                                                    <m:t>𝑠𝑑</m:t>
                                                                  </m:r>
                                                                  <m:r>
                                                                    <a:rPr lang="en-US" i="1">
                                                                      <a:latin typeface="Cambria Math"/>
                                                                    </a:rPr>
                                                                    <m:t>2</m:t>
                                                                  </m:r>
                                                                </m:e>
                                                              </m:d>
                                                            </m:e>
                                                            <m:sup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2</m:t>
                                                              </m:r>
                                                            </m:sup>
                                                          </m:sSup>
                                                        </m:num>
                                                        <m:den>
                                                          <m:sSup>
                                                            <m:sSupPr>
                                                              <m:ctrlPr>
                                                                <a:rPr lang="ru-RU" i="1">
                                                                  <a:latin typeface="Cambria Math"/>
                                                                </a:rPr>
                                                              </m:ctrlPr>
                                                            </m:sSupPr>
                                                            <m:e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𝛿</m:t>
                                                              </m:r>
                                                            </m:e>
                                                            <m:sup>
                                                              <m:r>
                                                                <a:rPr lang="en-US" i="1">
                                                                  <a:latin typeface="Cambria Math"/>
                                                                </a:rPr>
                                                                <m:t>2</m:t>
                                                              </m:r>
                                                            </m:sup>
                                                          </m:sSup>
                                                        </m:den>
                                                      </m:f>
                                                    </m:e>
                                                  </m:eqArr>
                                                </m:e>
                                              </m:d>
                                            </m:e>
                                          </m:mr>
                                        </m:m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mr>
                      </m:m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088438"/>
                <a:ext cx="4898979" cy="334867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05788" y="4869160"/>
            <a:ext cx="8114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NORM.S.INV</a:t>
            </a:r>
            <a:r>
              <a:rPr lang="en-US" dirty="0" smtClean="0"/>
              <a:t>() - the </a:t>
            </a:r>
            <a:r>
              <a:rPr lang="en-US" dirty="0"/>
              <a:t>inverse of the standard normal cumulative </a:t>
            </a:r>
            <a:r>
              <a:rPr lang="en-US" dirty="0" smtClean="0"/>
              <a:t>distribution function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43711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</a:t>
            </a:r>
            <a:r>
              <a:rPr lang="en-US" dirty="0" smtClean="0"/>
              <a:t> – Minimum Improvement in conversion rate want to detect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3568" y="5363924"/>
                <a:ext cx="4322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Test for </a:t>
                </a:r>
                <a:r>
                  <a:rPr lang="en-US" b="1" dirty="0" smtClean="0">
                    <a:sym typeface="Symbol"/>
                  </a:rPr>
                  <a:t> = 10%,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𝜹</m:t>
                    </m:r>
                    <m:r>
                      <a:rPr lang="en-US" b="1" i="1" smtClean="0">
                        <a:latin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</a:rPr>
                      <m:t>𝟏</m:t>
                    </m:r>
                    <m:r>
                      <a:rPr lang="en-US" b="1" i="1" smtClean="0">
                        <a:latin typeface="Cambria Math"/>
                      </a:rPr>
                      <m:t>%</m:t>
                    </m:r>
                  </m:oMath>
                </a14:m>
                <a:r>
                  <a:rPr lang="en-US" b="1" dirty="0" smtClean="0"/>
                  <a:t>,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𝜶</m:t>
                    </m:r>
                  </m:oMath>
                </a14:m>
                <a:r>
                  <a:rPr lang="en-US" b="1" dirty="0" smtClean="0"/>
                  <a:t> = 5%, </a:t>
                </a:r>
                <a:r>
                  <a:rPr lang="en-US" b="1" dirty="0" smtClean="0">
                    <a:sym typeface="Symbol"/>
                  </a:rPr>
                  <a:t>=80 %</a:t>
                </a:r>
                <a:r>
                  <a:rPr lang="en-US" b="1" dirty="0" smtClean="0"/>
                  <a:t>  </a:t>
                </a:r>
                <a:endParaRPr lang="ru-RU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363924"/>
                <a:ext cx="4322915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128" t="-11667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78912" y="5810285"/>
            <a:ext cx="583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Sample size = 14313 per variation 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5760" y="6433591"/>
            <a:ext cx="80466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*According to:  </a:t>
            </a:r>
            <a:r>
              <a:rPr lang="en-US" sz="1400" b="1" dirty="0" smtClean="0">
                <a:hlinkClick r:id="rId4"/>
              </a:rPr>
              <a:t>https</a:t>
            </a:r>
            <a:r>
              <a:rPr lang="en-US" sz="1400" b="1" dirty="0">
                <a:hlinkClick r:id="rId4"/>
              </a:rPr>
              <a:t>://</a:t>
            </a:r>
            <a:r>
              <a:rPr lang="en-US" sz="1400" b="1" dirty="0" smtClean="0">
                <a:hlinkClick r:id="rId4"/>
              </a:rPr>
              <a:t>www.evanmiller.org/ab-testing/sample-size.html</a:t>
            </a:r>
            <a:r>
              <a:rPr lang="en-US" sz="1400" b="1" dirty="0" smtClean="0"/>
              <a:t> 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82356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86895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Evan Miller sample size calculator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6453336"/>
            <a:ext cx="6493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www.evanmiller.org/ab-testing/sample-size.html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70" y="1124744"/>
            <a:ext cx="814387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51920" y="4077072"/>
            <a:ext cx="1656184" cy="5760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57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29029"/>
            <a:ext cx="7179915" cy="458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Optimizely Sample Size Calculator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433591"/>
            <a:ext cx="8136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https://www.optimizely.com/sample-size-calculator/?</a:t>
            </a:r>
            <a:r>
              <a:rPr lang="en-US" sz="1400" dirty="0" smtClean="0">
                <a:hlinkClick r:id="rId3"/>
              </a:rPr>
              <a:t>conversion=10&amp;effect=10&amp;significance=95</a:t>
            </a:r>
            <a:r>
              <a:rPr lang="en-US" sz="1400" dirty="0" smtClean="0"/>
              <a:t> </a:t>
            </a:r>
            <a:endParaRPr lang="ru-RU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036192"/>
            <a:ext cx="2736304" cy="59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91880" y="5517232"/>
            <a:ext cx="2088232" cy="5760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86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VWO sample size calculator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22" y="1268760"/>
            <a:ext cx="90868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44208" y="5755407"/>
            <a:ext cx="1152128" cy="5760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037" y="6370469"/>
            <a:ext cx="3979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https://vwo.com/ab-split-test-duration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2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ABtesty sample </a:t>
            </a:r>
            <a:r>
              <a:rPr lang="en-US" sz="3600" dirty="0"/>
              <a:t>size calculator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4771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36096" y="4941168"/>
            <a:ext cx="1296144" cy="57606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6309320"/>
            <a:ext cx="4392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https://www.abtasty.com/sample-size-calculator/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9779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850106"/>
          </a:xfrm>
        </p:spPr>
        <p:txBody>
          <a:bodyPr>
            <a:normAutofit/>
          </a:bodyPr>
          <a:lstStyle/>
          <a:p>
            <a:r>
              <a:rPr lang="en-US" sz="3600" dirty="0"/>
              <a:t>A/B </a:t>
            </a:r>
            <a:r>
              <a:rPr lang="en-US" sz="3600" dirty="0" smtClean="0"/>
              <a:t>test significance formulas for Z-test</a:t>
            </a:r>
            <a:endParaRPr lang="ru-RU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0275106"/>
                  </p:ext>
                </p:extLst>
              </p:nvPr>
            </p:nvGraphicFramePr>
            <p:xfrm>
              <a:off x="827584" y="1052736"/>
              <a:ext cx="7704856" cy="4794952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3625009"/>
                    <a:gridCol w="4079847"/>
                  </a:tblGrid>
                  <a:tr h="275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Parameter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Calculation formula</a:t>
                          </a:r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02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Conversion rate of a variant,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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𝜇</m:t>
                                </m:r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𝑐</m:t>
                                    </m:r>
                                  </m:num>
                                  <m:den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𝑛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544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Variation of conversion rate,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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  <a:sym typeface="Symbol"/>
                                  </a:rPr>
                                  <m:t>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𝜇</m:t>
                                    </m:r>
                                    <m:d>
                                      <m:d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1−</m:t>
                                        </m:r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𝜇</m:t>
                                        </m:r>
                                      </m:e>
                                    </m:d>
                                  </m:e>
                                </m:rad>
                              </m:oMath>
                            </m:oMathPara>
                          </a14:m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86459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Standard error of </a:t>
                          </a:r>
                          <a:r>
                            <a:rPr lang="en-US" sz="1400" dirty="0" smtClean="0">
                              <a:effectLst/>
                            </a:rPr>
                            <a:t>conversion rate, </a:t>
                          </a:r>
                          <a:r>
                            <a:rPr lang="en-US" sz="1400" dirty="0">
                              <a:effectLst/>
                            </a:rPr>
                            <a:t>SE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SE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=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  <a:sym typeface="Symbol"/>
                                      </a:rPr>
                                      <m:t></m:t>
                                    </m:r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  <a:sym typeface="Symbol"/>
                                      </a:rPr>
                                      <m:t>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rad>
                                  </m:den>
                                </m:f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𝜇</m:t>
                                        </m:r>
                                        <m:d>
                                          <m:dPr>
                                            <m:ctrlPr>
                                              <a:rPr lang="ru-RU" sz="16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1−</m:t>
                                            </m:r>
                                            <m:r>
                                              <a:rPr lang="en-US" sz="1600">
                                                <a:effectLst/>
                                                <a:latin typeface="Cambria Math"/>
                                              </a:rPr>
                                              <m:t>𝜇</m:t>
                                            </m:r>
                                          </m:e>
                                        </m:d>
                                      </m:num>
                                      <m:den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𝑛</m:t>
                                        </m:r>
                                      </m:den>
                                    </m:f>
                                  </m:e>
                                </m:rad>
                              </m:oMath>
                            </m:oMathPara>
                          </a14:m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175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Absolute difference,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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∆=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𝐴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4141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Standard error of absolute difference,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4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𝑺𝑬</m:t>
                                  </m:r>
                                </m:e>
                                <m:sub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∆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effectLst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𝑺𝑬</m:t>
                                    </m:r>
                                  </m:e>
                                  <m:sub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∆</m:t>
                                    </m:r>
                                  </m:sub>
                                </m:sSub>
                                <m:r>
                                  <a:rPr lang="en-US" sz="14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ru-RU" sz="1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𝑺𝑬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𝑨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ru-RU" sz="14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ru-RU" sz="1400" i="1">
                                                <a:effectLst/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𝑺𝑬</m:t>
                                            </m:r>
                                          </m:e>
                                          <m:sub>
                                            <m:r>
                                              <a:rPr lang="en-US" sz="1400">
                                                <a:effectLst/>
                                                <a:latin typeface="Cambria Math"/>
                                              </a:rPr>
                                              <m:t>𝑩</m:t>
                                            </m:r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sz="1400">
                                            <a:effectLst/>
                                            <a:latin typeface="Cambria Math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e>
                                </m:rad>
                              </m:oMath>
                            </m:oMathPara>
                          </a14:m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9288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Uplift (relative difference), U</a:t>
                          </a:r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𝑈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𝐵</m:t>
                                        </m:r>
                                      </m:sub>
                                    </m:sSub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𝐴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6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9760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z-score, z</a:t>
                          </a:r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US" sz="16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6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>
                                        <a:effectLst/>
                                        <a:latin typeface="Cambria Math"/>
                                      </a:rPr>
                                      <m:t>∆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ru-RU" sz="16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𝑺𝑬</m:t>
                                        </m:r>
                                      </m:e>
                                      <m:sub>
                                        <m:r>
                                          <a:rPr lang="en-US" sz="1600">
                                            <a:effectLst/>
                                            <a:latin typeface="Cambria Math"/>
                                          </a:rPr>
                                          <m:t>∆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754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p-value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1-</a:t>
                          </a:r>
                          <a:r>
                            <a:rPr lang="ru-RU" sz="1600" b="1" dirty="0" smtClean="0">
                              <a:effectLst/>
                            </a:rPr>
                            <a:t>NORM.S.DIST</a:t>
                          </a:r>
                          <a:r>
                            <a:rPr lang="en-US" sz="1600" dirty="0">
                              <a:effectLst/>
                            </a:rPr>
                            <a:t>(z)</a:t>
                          </a:r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754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Confidence interval, Lower and Upper Bounds based to significance value </a:t>
                          </a:r>
                          <a:r>
                            <a:rPr lang="en-US" sz="1400" b="1" dirty="0">
                              <a:effectLst/>
                              <a:latin typeface="Calibri"/>
                              <a:ea typeface="Calibri"/>
                              <a:cs typeface="Times New Roman"/>
                              <a:sym typeface="Symbol"/>
                            </a:rPr>
                            <a:t></a:t>
                          </a:r>
                          <a:r>
                            <a:rPr lang="en-US" sz="1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𝝁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±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𝐍𝐎𝐑𝐌</m:t>
                                </m:r>
                                <m:r>
                                  <a:rPr lang="en-US" sz="1400" b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.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𝐒</m:t>
                                </m:r>
                                <m:r>
                                  <a:rPr lang="en-US" sz="1400" b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.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𝐈𝐍𝐕</m:t>
                                </m:r>
                                <m:d>
                                  <m:dPr>
                                    <m:ctrlPr>
                                      <a:rPr lang="ru-RU" sz="1400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𝟏</m:t>
                                    </m:r>
                                    <m:r>
                                      <a:rPr lang="en-US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−</m:t>
                                    </m:r>
                                    <m:r>
                                      <a:rPr lang="en-US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𝜶</m:t>
                                    </m:r>
                                    <m:r>
                                      <a:rPr lang="en-US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e>
                                </m:d>
                                <m:r>
                                  <a:rPr lang="en-US" sz="1400" b="0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𝑺𝑬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0275106"/>
                  </p:ext>
                </p:extLst>
              </p:nvPr>
            </p:nvGraphicFramePr>
            <p:xfrm>
              <a:off x="827584" y="1052736"/>
              <a:ext cx="7704856" cy="4794952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3625009"/>
                    <a:gridCol w="4079847"/>
                  </a:tblGrid>
                  <a:tr h="2754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Parameter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Calculation formula</a:t>
                          </a:r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50102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Conversion rate of a variant,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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088" t="-62195" b="-825610"/>
                          </a:stretch>
                        </a:blipFill>
                      </a:tcPr>
                    </a:tc>
                  </a:tr>
                  <a:tr h="35441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Variation of conversion rate,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</a:t>
                          </a:r>
                          <a:r>
                            <a:rPr lang="en-US" sz="1400" baseline="30000">
                              <a:effectLst/>
                            </a:rPr>
                            <a:t>2</a:t>
                          </a:r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088" t="-229310" b="-1067241"/>
                          </a:stretch>
                        </a:blipFill>
                      </a:tcPr>
                    </a:tc>
                  </a:tr>
                  <a:tr h="86459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Standard error of </a:t>
                          </a:r>
                          <a:r>
                            <a:rPr lang="en-US" sz="1400" dirty="0" smtClean="0">
                              <a:effectLst/>
                            </a:rPr>
                            <a:t>conversion rate, </a:t>
                          </a:r>
                          <a:r>
                            <a:rPr lang="en-US" sz="1400" dirty="0">
                              <a:effectLst/>
                            </a:rPr>
                            <a:t>SE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088" t="-134507" b="-335915"/>
                          </a:stretch>
                        </a:blipFill>
                      </a:tcPr>
                    </a:tc>
                  </a:tr>
                  <a:tr h="3175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Absolute difference,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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088" t="-640385" b="-817308"/>
                          </a:stretch>
                        </a:blipFill>
                      </a:tcPr>
                    </a:tc>
                  </a:tr>
                  <a:tr h="54141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68" t="-432584" r="-112437" b="-377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088" t="-432584" b="-377528"/>
                          </a:stretch>
                        </a:blipFill>
                      </a:tcPr>
                    </a:tc>
                  </a:tr>
                  <a:tr h="59288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Uplift (relative difference), U</a:t>
                          </a:r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088" t="-488660" b="-246392"/>
                          </a:stretch>
                        </a:blipFill>
                      </a:tcPr>
                    </a:tc>
                  </a:tr>
                  <a:tr h="59760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z-score, z</a:t>
                          </a:r>
                          <a:endParaRPr lang="ru-RU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088" t="-582653" b="-143878"/>
                          </a:stretch>
                        </a:blipFill>
                      </a:tcPr>
                    </a:tc>
                  </a:tr>
                  <a:tr h="27547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p-value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b="1" dirty="0" smtClean="0">
                              <a:effectLst/>
                            </a:rPr>
                            <a:t>1-</a:t>
                          </a:r>
                          <a:r>
                            <a:rPr lang="ru-RU" sz="1600" b="1" dirty="0" smtClean="0">
                              <a:effectLst/>
                            </a:rPr>
                            <a:t>NORM.S.DIST</a:t>
                          </a:r>
                          <a:r>
                            <a:rPr lang="en-US" sz="1600" dirty="0">
                              <a:effectLst/>
                            </a:rPr>
                            <a:t>(z)</a:t>
                          </a:r>
                          <a:endParaRPr lang="ru-RU" sz="16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4744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Confidence interval, Lower and Upper Bounds based to significance value </a:t>
                          </a:r>
                          <a:r>
                            <a:rPr lang="en-US" sz="1400" b="1" dirty="0">
                              <a:effectLst/>
                              <a:latin typeface="Calibri"/>
                              <a:ea typeface="Calibri"/>
                              <a:cs typeface="Times New Roman"/>
                              <a:sym typeface="Symbol"/>
                            </a:rPr>
                            <a:t></a:t>
                          </a:r>
                          <a:r>
                            <a:rPr lang="en-US" sz="1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</a:t>
                          </a:r>
                          <a:endParaRPr lang="ru-RU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89088" t="-915385" b="-2307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02945" y="6032321"/>
            <a:ext cx="312098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A, B are testing variants, A is a control variant </a:t>
            </a:r>
            <a:endParaRPr kumimoji="0" lang="en-US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119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Z-test results </a:t>
            </a:r>
            <a:r>
              <a:rPr lang="en-US" sz="3600" dirty="0" smtClean="0"/>
              <a:t>for two samples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96" y="890761"/>
            <a:ext cx="7396828" cy="5058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6237312"/>
            <a:ext cx="4006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Why do we use Z-test ? Please refer to [13]  </a:t>
            </a: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4797152"/>
            <a:ext cx="1008112" cy="36004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460354" y="5914677"/>
            <a:ext cx="3928070" cy="5847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small value &lt;0.05 indicates </a:t>
            </a:r>
            <a:r>
              <a:rPr lang="en-US" sz="1600" b="1" dirty="0"/>
              <a:t>strong evidence against the null </a:t>
            </a:r>
            <a:r>
              <a:rPr lang="en-US" sz="1600" b="1" dirty="0" smtClean="0"/>
              <a:t>hypothesis (CRs are equals)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03164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200800" cy="63408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Articles worth your attention: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www.evanmiller.org/ab-testing/sample-size.html</a:t>
            </a: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www.evanmiller.org/bayesian-ab-testing.html</a:t>
            </a:r>
            <a:endParaRPr lang="ru-RU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4"/>
              </a:rPr>
              <a:t>https://www.widerfunnel.com/goodbye-t-test-new-stats-models-for-ab-testing-boost-accuracy-effectiveness</a:t>
            </a:r>
            <a:r>
              <a:rPr lang="en-US" sz="2400" dirty="0" smtClean="0">
                <a:hlinkClick r:id="rId4"/>
              </a:rPr>
              <a:t>/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5"/>
              </a:rPr>
              <a:t>https://blog.optimizely.com/2015/01/20/statistics-for-the-internet-age-the-story-behind-optimizelys-new-stats-engine</a:t>
            </a:r>
            <a:r>
              <a:rPr lang="en-US" sz="2400" dirty="0" smtClean="0">
                <a:hlinkClick r:id="rId5"/>
              </a:rPr>
              <a:t>/</a:t>
            </a:r>
            <a:r>
              <a:rPr lang="en-US" sz="24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6"/>
              </a:rPr>
              <a:t>https://abtestguide.com/calc</a:t>
            </a:r>
            <a:r>
              <a:rPr lang="en-US" sz="2400" dirty="0" smtClean="0">
                <a:hlinkClick r:id="rId6"/>
              </a:rPr>
              <a:t>/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hlinkClick r:id="rId7"/>
              </a:rPr>
              <a:t>https</a:t>
            </a:r>
            <a:r>
              <a:rPr lang="en-US" sz="2400" dirty="0">
                <a:hlinkClick r:id="rId7"/>
              </a:rPr>
              <a:t>://</a:t>
            </a:r>
            <a:r>
              <a:rPr lang="en-US" sz="2400" dirty="0" smtClean="0">
                <a:hlinkClick r:id="rId7"/>
              </a:rPr>
              <a:t>www.optimizely.com/sample-size-calculator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8"/>
              </a:rPr>
              <a:t>https://vwo.com/blog/ab-test-duration-calculator</a:t>
            </a:r>
            <a:r>
              <a:rPr lang="en-US" sz="2400" dirty="0" smtClean="0">
                <a:hlinkClick r:id="rId8"/>
              </a:rPr>
              <a:t>/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9"/>
              </a:rPr>
              <a:t>http://</a:t>
            </a:r>
            <a:r>
              <a:rPr lang="en-US" sz="2400" dirty="0" smtClean="0">
                <a:hlinkClick r:id="rId9"/>
              </a:rPr>
              <a:t>www.vanbelle.org/chapters/webchapter2.pdf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10"/>
              </a:rPr>
              <a:t>https://</a:t>
            </a:r>
            <a:r>
              <a:rPr lang="en-US" sz="2400" dirty="0" smtClean="0">
                <a:hlinkClick r:id="rId10"/>
              </a:rPr>
              <a:t>help.optimizely.com/Analyze_Results/How_long_to_run_an_experiment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11"/>
              </a:rPr>
              <a:t>https://</a:t>
            </a:r>
            <a:r>
              <a:rPr lang="en-US" sz="2400" dirty="0" smtClean="0">
                <a:hlinkClick r:id="rId11"/>
              </a:rPr>
              <a:t>signalvnoise.com/posts/3004-ab-testing-tech-note-determining-sample-size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12"/>
              </a:rPr>
              <a:t>https://www.abtasty.com/sample-size-calculator</a:t>
            </a:r>
            <a:r>
              <a:rPr lang="en-US" sz="2400" dirty="0" smtClean="0">
                <a:hlinkClick r:id="rId12"/>
              </a:rPr>
              <a:t>/</a:t>
            </a:r>
            <a:r>
              <a:rPr lang="en-US" sz="2400" dirty="0" smtClean="0"/>
              <a:t> 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hlinkClick r:id="rId13"/>
              </a:rPr>
              <a:t>https://vwo.com/ab-split-test-significance-calculator</a:t>
            </a:r>
            <a:r>
              <a:rPr lang="en-US" sz="2400" dirty="0" smtClean="0">
                <a:hlinkClick r:id="rId13"/>
              </a:rPr>
              <a:t>/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hlinkClick r:id="rId14"/>
              </a:rPr>
              <a:t>https</a:t>
            </a:r>
            <a:r>
              <a:rPr lang="en-US" sz="2400" dirty="0">
                <a:hlinkClick r:id="rId14"/>
              </a:rPr>
              <a:t>://</a:t>
            </a:r>
            <a:r>
              <a:rPr lang="en-US" sz="2400" dirty="0" smtClean="0">
                <a:hlinkClick r:id="rId14"/>
              </a:rPr>
              <a:t>keydifferences.com/difference-between-t-test-and-z-test.html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288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010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A/B testing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8720"/>
            <a:ext cx="6677852" cy="533070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4" t="19469" r="7172" b="20459"/>
          <a:stretch/>
        </p:blipFill>
        <p:spPr>
          <a:xfrm>
            <a:off x="6300192" y="4630180"/>
            <a:ext cx="2606567" cy="196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7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7" t="16813" r="6037"/>
          <a:stretch/>
        </p:blipFill>
        <p:spPr>
          <a:xfrm>
            <a:off x="248953" y="4653136"/>
            <a:ext cx="2912759" cy="19306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3" r="11198"/>
          <a:stretch/>
        </p:blipFill>
        <p:spPr>
          <a:xfrm>
            <a:off x="33638" y="836712"/>
            <a:ext cx="3098202" cy="35720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8136904" cy="1080120"/>
          </a:xfrm>
        </p:spPr>
        <p:txBody>
          <a:bodyPr>
            <a:noAutofit/>
          </a:bodyPr>
          <a:lstStyle/>
          <a:p>
            <a:r>
              <a:rPr lang="en-US" sz="3200" dirty="0" smtClean="0"/>
              <a:t>Basics of A/B test performance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700808"/>
            <a:ext cx="5277272" cy="453650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tested traffic </a:t>
            </a:r>
            <a:r>
              <a:rPr lang="en-US" sz="2000" dirty="0"/>
              <a:t>is randomly sampled </a:t>
            </a:r>
            <a:r>
              <a:rPr lang="en-US" sz="2000" dirty="0" smtClean="0"/>
              <a:t>into portions among all variations.</a:t>
            </a:r>
          </a:p>
          <a:p>
            <a:endParaRPr lang="ru-RU" sz="2000" dirty="0" smtClean="0"/>
          </a:p>
          <a:p>
            <a:r>
              <a:rPr lang="en-US" sz="2000" dirty="0" smtClean="0"/>
              <a:t>Within the experiment, the visitor interacts with only 1 variation among all.</a:t>
            </a:r>
          </a:p>
          <a:p>
            <a:endParaRPr lang="ru-RU" sz="2000" dirty="0" smtClean="0"/>
          </a:p>
          <a:p>
            <a:r>
              <a:rPr lang="en-US" sz="2000" dirty="0" smtClean="0"/>
              <a:t>The experiment is being tested </a:t>
            </a:r>
            <a:r>
              <a:rPr lang="en-US" sz="2000" dirty="0"/>
              <a:t>with the independent Bernoulli </a:t>
            </a:r>
            <a:r>
              <a:rPr lang="en-US" sz="2000" dirty="0" smtClean="0"/>
              <a:t>trials</a:t>
            </a:r>
            <a:r>
              <a:rPr lang="ru-RU" sz="2000" dirty="0" smtClean="0"/>
              <a:t>, </a:t>
            </a:r>
            <a:r>
              <a:rPr lang="en-US" sz="2000" dirty="0" smtClean="0"/>
              <a:t>where the target action accomplishment within some variation is called conversion </a:t>
            </a:r>
            <a:r>
              <a:rPr lang="ru-RU" sz="2000" dirty="0" smtClean="0"/>
              <a:t>(</a:t>
            </a:r>
            <a:r>
              <a:rPr lang="en-US" sz="2000" dirty="0" smtClean="0"/>
              <a:t>the successful case</a:t>
            </a:r>
            <a:r>
              <a:rPr lang="ru-RU" sz="2000" dirty="0" smtClean="0"/>
              <a:t>).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7029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86409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can be tested?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5064" y="1556792"/>
            <a:ext cx="5338936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UI elements </a:t>
            </a:r>
            <a:r>
              <a:rPr lang="ru-RU" sz="2400" dirty="0" smtClean="0"/>
              <a:t>(</a:t>
            </a:r>
            <a:r>
              <a:rPr lang="en-US" sz="2400" dirty="0" smtClean="0"/>
              <a:t>forms</a:t>
            </a:r>
            <a:r>
              <a:rPr lang="ru-RU" sz="2400" dirty="0" smtClean="0"/>
              <a:t>,</a:t>
            </a:r>
            <a:r>
              <a:rPr lang="en-US" sz="2400" dirty="0" smtClean="0"/>
              <a:t> colors</a:t>
            </a:r>
            <a:r>
              <a:rPr lang="ru-RU" sz="2400" dirty="0" smtClean="0"/>
              <a:t>, </a:t>
            </a:r>
            <a:r>
              <a:rPr lang="en-US" sz="2400" dirty="0" smtClean="0"/>
              <a:t>layouts</a:t>
            </a:r>
            <a:r>
              <a:rPr lang="ru-RU" sz="2400" dirty="0" smtClean="0"/>
              <a:t>)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Headlines</a:t>
            </a:r>
            <a:r>
              <a:rPr lang="ru-RU" sz="2400" dirty="0" smtClean="0"/>
              <a:t>, </a:t>
            </a:r>
            <a:r>
              <a:rPr lang="en-US" sz="2400" dirty="0" smtClean="0"/>
              <a:t>mottos</a:t>
            </a:r>
            <a:r>
              <a:rPr lang="ru-RU" sz="2400" dirty="0" smtClean="0"/>
              <a:t> 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HTML elements and URLs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Banners and pop-ups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Navigation</a:t>
            </a:r>
            <a:r>
              <a:rPr lang="ru-RU" sz="2400" dirty="0" smtClean="0"/>
              <a:t>, </a:t>
            </a:r>
            <a:r>
              <a:rPr lang="en-US" sz="2400" dirty="0" smtClean="0"/>
              <a:t>UX elements</a:t>
            </a: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Scripts and various business logics</a:t>
            </a:r>
            <a:r>
              <a:rPr lang="ru-RU" sz="2400" dirty="0" smtClean="0"/>
              <a:t>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58" t="13693" r="30431"/>
          <a:stretch/>
        </p:blipFill>
        <p:spPr>
          <a:xfrm>
            <a:off x="611560" y="1404893"/>
            <a:ext cx="2530009" cy="505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3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is a typical A/B testing workflow?</a:t>
            </a:r>
            <a:endParaRPr lang="ru-RU" sz="32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22711434"/>
              </p:ext>
            </p:extLst>
          </p:nvPr>
        </p:nvGraphicFramePr>
        <p:xfrm>
          <a:off x="398488" y="1484784"/>
          <a:ext cx="7920880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3645024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Formulating a test hypothesis;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Defining a number of variations;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Defining goals;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92D050"/>
                </a:solidFill>
              </a:rPr>
              <a:t>Calculating Sample size;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Planning test duration;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3645024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Providing randomization among visitors during displaying content variations;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Gathering data;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Monitoring  for a test health;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2160" y="3607048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Calculating all needed metrics for a test;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Calculating a stopping criteria;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92D050"/>
                </a:solidFill>
              </a:rPr>
              <a:t>Hypothesis checking, make a final conclusion about test </a:t>
            </a:r>
          </a:p>
        </p:txBody>
      </p:sp>
    </p:spTree>
    <p:extLst>
      <p:ext uri="{BB962C8B-B14F-4D97-AF65-F5344CB8AC3E}">
        <p14:creationId xmlns:p14="http://schemas.microsoft.com/office/powerpoint/2010/main" val="31300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76568" cy="72008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Some issues of A/B testing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412776"/>
            <a:ext cx="5400600" cy="468052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When should the test be stopped if the winner has been defined?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Is there enough traffic for conducting the test</a:t>
            </a:r>
            <a:r>
              <a:rPr lang="ru-RU" sz="2400" dirty="0" smtClean="0"/>
              <a:t>?</a:t>
            </a:r>
            <a:endParaRPr lang="ru-RU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What will be the duration of the test</a:t>
            </a:r>
            <a:r>
              <a:rPr lang="ru-RU" sz="2400" dirty="0" smtClean="0"/>
              <a:t>?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Will there be the fall of the conversion during the test</a:t>
            </a:r>
            <a:r>
              <a:rPr lang="ru-RU" sz="2400" dirty="0" smtClean="0"/>
              <a:t>?</a:t>
            </a:r>
            <a:endParaRPr lang="uk-UA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 </a:t>
            </a:r>
            <a:r>
              <a:rPr lang="en-US" sz="2400" dirty="0" smtClean="0"/>
              <a:t>What if the traffic </a:t>
            </a:r>
            <a:r>
              <a:rPr lang="en-US" sz="2400" dirty="0"/>
              <a:t>is nonhomogeneous</a:t>
            </a:r>
            <a:r>
              <a:rPr lang="ru-RU" sz="2400" dirty="0" smtClean="0"/>
              <a:t>?</a:t>
            </a:r>
            <a:endParaRPr lang="ru-RU" sz="2400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8" t="20741" r="19278" b="18402"/>
          <a:stretch/>
        </p:blipFill>
        <p:spPr>
          <a:xfrm>
            <a:off x="660468" y="4869160"/>
            <a:ext cx="1161438" cy="11364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5" t="17767" r="17671" b="17206"/>
          <a:stretch/>
        </p:blipFill>
        <p:spPr>
          <a:xfrm>
            <a:off x="611560" y="1196752"/>
            <a:ext cx="1041614" cy="10471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7" t="23209" r="18239" b="21690"/>
          <a:stretch/>
        </p:blipFill>
        <p:spPr>
          <a:xfrm>
            <a:off x="511240" y="3573016"/>
            <a:ext cx="1403055" cy="11704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4" t="19562" r="16814" b="19023"/>
          <a:stretch/>
        </p:blipFill>
        <p:spPr>
          <a:xfrm>
            <a:off x="660468" y="2420888"/>
            <a:ext cx="1045633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0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Can these issues be solved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3672408"/>
          </a:xfrm>
        </p:spPr>
        <p:txBody>
          <a:bodyPr>
            <a:normAutofit/>
          </a:bodyPr>
          <a:lstStyle/>
          <a:p>
            <a:r>
              <a:rPr lang="en-US" sz="2600" dirty="0" smtClean="0"/>
              <a:t>Do not fix the sample size before the test start.</a:t>
            </a:r>
          </a:p>
          <a:p>
            <a:r>
              <a:rPr lang="en-US" sz="2600" dirty="0" smtClean="0"/>
              <a:t>Be guided by the “minimum </a:t>
            </a:r>
            <a:r>
              <a:rPr lang="en-US" sz="2600" dirty="0"/>
              <a:t>detectable effect</a:t>
            </a:r>
            <a:r>
              <a:rPr lang="en-US" sz="2600" dirty="0" smtClean="0"/>
              <a:t>”.</a:t>
            </a:r>
          </a:p>
          <a:p>
            <a:r>
              <a:rPr lang="en-US" sz="2600" dirty="0" smtClean="0"/>
              <a:t>Utilize the sequential statistical analysis [4].</a:t>
            </a:r>
            <a:endParaRPr lang="ru-RU" sz="2600" dirty="0" smtClean="0"/>
          </a:p>
          <a:p>
            <a:r>
              <a:rPr lang="en-US" sz="2600" dirty="0"/>
              <a:t>Use Bayesian interpretation of probability of </a:t>
            </a:r>
            <a:r>
              <a:rPr lang="en-US" sz="2600" dirty="0" smtClean="0"/>
              <a:t>win for a variation instead </a:t>
            </a:r>
            <a:r>
              <a:rPr lang="en-US" sz="2600" dirty="0"/>
              <a:t>of </a:t>
            </a:r>
            <a:r>
              <a:rPr lang="en-US" sz="2600" dirty="0" smtClean="0"/>
              <a:t>the frequentist one [2].</a:t>
            </a:r>
          </a:p>
          <a:p>
            <a:r>
              <a:rPr lang="en-US" sz="2600" dirty="0" smtClean="0"/>
              <a:t>Do not wait until the end of the test, but simultaneously maximize the win</a:t>
            </a:r>
            <a:r>
              <a:rPr lang="ru-RU" sz="2600" dirty="0" smtClean="0"/>
              <a:t> (</a:t>
            </a:r>
            <a:r>
              <a:rPr lang="en-US" sz="2600" dirty="0" smtClean="0"/>
              <a:t>the conversion number or profit</a:t>
            </a:r>
            <a:r>
              <a:rPr lang="ru-RU" sz="2600" dirty="0" smtClean="0"/>
              <a:t>)</a:t>
            </a:r>
            <a:r>
              <a:rPr lang="en-US" sz="2600" dirty="0" smtClean="0"/>
              <a:t> – as it is exactly what the client wants to do.</a:t>
            </a:r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477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331" y="188640"/>
            <a:ext cx="8892480" cy="57606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Minimum </a:t>
            </a:r>
            <a:r>
              <a:rPr lang="en-US" sz="3600" dirty="0"/>
              <a:t>detectable effect</a:t>
            </a:r>
            <a:endParaRPr lang="ru-RU" sz="36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3534857"/>
              </p:ext>
            </p:extLst>
          </p:nvPr>
        </p:nvGraphicFramePr>
        <p:xfrm>
          <a:off x="326315" y="1916832"/>
          <a:ext cx="835292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42339" y="980728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We should be guided by </a:t>
            </a:r>
            <a:r>
              <a:rPr lang="en-US" sz="2000" dirty="0"/>
              <a:t>the </a:t>
            </a:r>
            <a:r>
              <a:rPr lang="en-US" sz="2000" dirty="0" smtClean="0"/>
              <a:t>minimum </a:t>
            </a:r>
            <a:r>
              <a:rPr lang="en-US" sz="2000" dirty="0"/>
              <a:t>required sample </a:t>
            </a:r>
            <a:r>
              <a:rPr lang="en-US" sz="2000" dirty="0" smtClean="0"/>
              <a:t>size which proves </a:t>
            </a:r>
            <a:r>
              <a:rPr lang="en-US" sz="2000" dirty="0"/>
              <a:t>statistically </a:t>
            </a:r>
            <a:r>
              <a:rPr lang="en-US" sz="2000" dirty="0" smtClean="0"/>
              <a:t>a significant </a:t>
            </a:r>
            <a:r>
              <a:rPr lang="en-US" sz="2000" dirty="0"/>
              <a:t>difference between </a:t>
            </a:r>
            <a:r>
              <a:rPr lang="en-US" sz="2000" dirty="0" smtClean="0"/>
              <a:t>the variations</a:t>
            </a:r>
            <a:r>
              <a:rPr lang="ru-RU" sz="2000" dirty="0" smtClean="0"/>
              <a:t>. </a:t>
            </a:r>
            <a:endParaRPr lang="en-US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9544" y="5661248"/>
            <a:ext cx="1174184" cy="28803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19672" y="4293096"/>
            <a:ext cx="165618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Most </a:t>
            </a:r>
            <a:r>
              <a:rPr lang="en-US" sz="1400" dirty="0"/>
              <a:t>of the tests are </a:t>
            </a:r>
            <a:r>
              <a:rPr lang="en-US" sz="1400" dirty="0" smtClean="0"/>
              <a:t>within this area</a:t>
            </a:r>
            <a:endParaRPr lang="ru-RU" sz="1400" dirty="0"/>
          </a:p>
        </p:txBody>
      </p:sp>
      <p:pic>
        <p:nvPicPr>
          <p:cNvPr id="1026" name="Picture 2" descr="http://www.evanmiller.org/images/abtest-minimum-effec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44" y="2113476"/>
            <a:ext cx="183832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90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9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Sampling model for two independent sample case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704856" cy="499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6411889"/>
            <a:ext cx="8376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Gerald van </a:t>
            </a:r>
            <a:r>
              <a:rPr lang="en-US" sz="1600" b="1" dirty="0" smtClean="0"/>
              <a:t>Belle. </a:t>
            </a:r>
            <a:r>
              <a:rPr lang="en-US" sz="1600" b="1" dirty="0"/>
              <a:t>Statistical Rules of Thumb</a:t>
            </a:r>
            <a:r>
              <a:rPr lang="en-US" sz="1600" dirty="0"/>
              <a:t>. </a:t>
            </a:r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www.vanbelle.org/chapters/webchapter2.pdf</a:t>
            </a:r>
            <a:r>
              <a:rPr lang="en-US" sz="1600" dirty="0" smtClean="0"/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3840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4124</TotalTime>
  <Words>1159</Words>
  <Application>Microsoft Office PowerPoint</Application>
  <PresentationFormat>Экран (4:3)</PresentationFormat>
  <Paragraphs>140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A/B testing basics: the main stats behind</vt:lpstr>
      <vt:lpstr>What is A/B testing?</vt:lpstr>
      <vt:lpstr>Basics of A/B test performance</vt:lpstr>
      <vt:lpstr>What can be tested?</vt:lpstr>
      <vt:lpstr>What is a typical A/B testing workflow?</vt:lpstr>
      <vt:lpstr>Some issues of A/B testing</vt:lpstr>
      <vt:lpstr>Can these issues be solved?</vt:lpstr>
      <vt:lpstr>Minimum detectable effect</vt:lpstr>
      <vt:lpstr>Sampling model for two independent sample case</vt:lpstr>
      <vt:lpstr>The important stats definitions</vt:lpstr>
      <vt:lpstr>Stats formulas</vt:lpstr>
      <vt:lpstr>Algorithm for calculating the sample size*</vt:lpstr>
      <vt:lpstr>Evan Miller sample size calculator</vt:lpstr>
      <vt:lpstr>Optimizely Sample Size Calculator</vt:lpstr>
      <vt:lpstr>VWO sample size calculator</vt:lpstr>
      <vt:lpstr>ABtesty sample size calculator</vt:lpstr>
      <vt:lpstr>A/B test significance formulas for Z-test</vt:lpstr>
      <vt:lpstr>Z-test results for two samples</vt:lpstr>
      <vt:lpstr>Articles worth your attention: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Оптимизация A/B тестов с использованием модели факторизационной машины</dc:title>
  <dc:creator>dimitriy.maidanyuk</dc:creator>
  <cp:lastModifiedBy>Dimitriy.Maidanyuk</cp:lastModifiedBy>
  <cp:revision>190</cp:revision>
  <dcterms:created xsi:type="dcterms:W3CDTF">2017-02-13T12:58:36Z</dcterms:created>
  <dcterms:modified xsi:type="dcterms:W3CDTF">2018-12-04T13:11:48Z</dcterms:modified>
</cp:coreProperties>
</file>